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3"/>
  </p:notesMasterIdLst>
  <p:handoutMasterIdLst>
    <p:handoutMasterId r:id="rId24"/>
  </p:handoutMasterIdLst>
  <p:sldIdLst>
    <p:sldId id="287" r:id="rId3"/>
    <p:sldId id="362" r:id="rId4"/>
    <p:sldId id="352" r:id="rId5"/>
    <p:sldId id="260" r:id="rId6"/>
    <p:sldId id="265" r:id="rId7"/>
    <p:sldId id="289" r:id="rId8"/>
    <p:sldId id="279" r:id="rId9"/>
    <p:sldId id="281" r:id="rId10"/>
    <p:sldId id="263" r:id="rId11"/>
    <p:sldId id="258" r:id="rId12"/>
    <p:sldId id="275" r:id="rId13"/>
    <p:sldId id="361" r:id="rId14"/>
    <p:sldId id="360" r:id="rId15"/>
    <p:sldId id="278" r:id="rId16"/>
    <p:sldId id="358" r:id="rId17"/>
    <p:sldId id="291" r:id="rId18"/>
    <p:sldId id="353" r:id="rId19"/>
    <p:sldId id="357" r:id="rId20"/>
    <p:sldId id="284" r:id="rId21"/>
    <p:sldId id="285" r:id="rId22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000"/>
    <a:srgbClr val="9F0552"/>
    <a:srgbClr val="DA0000"/>
    <a:srgbClr val="CC0066"/>
    <a:srgbClr val="CC0000"/>
    <a:srgbClr val="F52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211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2DC6A4-561E-4319-A60A-F0BC3B8F0D4E}" type="doc">
      <dgm:prSet loTypeId="urn:diagrams.loki3.com/VaryingWidthList" loCatId="list" qsTypeId="urn:microsoft.com/office/officeart/2005/8/quickstyle/simple1" qsCatId="simple" csTypeId="urn:microsoft.com/office/officeart/2005/8/colors/accent1_4" csCatId="accent1" phldr="1"/>
      <dgm:spPr/>
    </dgm:pt>
    <dgm:pt modelId="{11FD4852-6699-4C0B-8C11-59F3A107ED4E}">
      <dgm:prSet phldrT="[Text]"/>
      <dgm:spPr/>
      <dgm:t>
        <a:bodyPr/>
        <a:lstStyle/>
        <a:p>
          <a:r>
            <a:rPr lang="lv-LV" dirty="0"/>
            <a:t>STATISTIKA</a:t>
          </a:r>
        </a:p>
      </dgm:t>
    </dgm:pt>
    <dgm:pt modelId="{112EC29A-8DFE-4AFE-8AEB-3B43D1265AFA}" type="parTrans" cxnId="{18466903-C2EC-4EA2-ACA9-7B16BA2B3D3A}">
      <dgm:prSet/>
      <dgm:spPr/>
      <dgm:t>
        <a:bodyPr/>
        <a:lstStyle/>
        <a:p>
          <a:endParaRPr lang="lv-LV"/>
        </a:p>
      </dgm:t>
    </dgm:pt>
    <dgm:pt modelId="{10819308-D0A1-4107-87AF-D98199577C05}" type="sibTrans" cxnId="{18466903-C2EC-4EA2-ACA9-7B16BA2B3D3A}">
      <dgm:prSet/>
      <dgm:spPr/>
      <dgm:t>
        <a:bodyPr/>
        <a:lstStyle/>
        <a:p>
          <a:endParaRPr lang="lv-LV"/>
        </a:p>
      </dgm:t>
    </dgm:pt>
    <dgm:pt modelId="{B5140392-08EF-458C-B048-1C9849138A41}">
      <dgm:prSet phldrT="[Text]"/>
      <dgm:spPr/>
      <dgm:t>
        <a:bodyPr/>
        <a:lstStyle/>
        <a:p>
          <a:r>
            <a:rPr lang="lv-LV" dirty="0"/>
            <a:t>PĒTĪJUMI LATVIJĀ</a:t>
          </a:r>
        </a:p>
      </dgm:t>
    </dgm:pt>
    <dgm:pt modelId="{FE9D165E-096C-4A57-8FAF-14AE828FE8D8}" type="parTrans" cxnId="{2DE25D19-D737-4496-8C62-FB1209EB4337}">
      <dgm:prSet/>
      <dgm:spPr/>
      <dgm:t>
        <a:bodyPr/>
        <a:lstStyle/>
        <a:p>
          <a:endParaRPr lang="lv-LV"/>
        </a:p>
      </dgm:t>
    </dgm:pt>
    <dgm:pt modelId="{9F7518C4-FE1B-443C-97A2-D14B88AB09FF}" type="sibTrans" cxnId="{2DE25D19-D737-4496-8C62-FB1209EB4337}">
      <dgm:prSet/>
      <dgm:spPr/>
      <dgm:t>
        <a:bodyPr/>
        <a:lstStyle/>
        <a:p>
          <a:endParaRPr lang="lv-LV"/>
        </a:p>
      </dgm:t>
    </dgm:pt>
    <dgm:pt modelId="{31711E0F-594E-4903-B411-F1F3872EB31A}">
      <dgm:prSet phldrT="[Text]"/>
      <dgm:spPr/>
      <dgm:t>
        <a:bodyPr/>
        <a:lstStyle/>
        <a:p>
          <a:r>
            <a:rPr lang="lv-LV" dirty="0"/>
            <a:t>EPIDEMIOLO-ĢISKIE PĒTĪJUMI EIROPĀ</a:t>
          </a:r>
        </a:p>
      </dgm:t>
    </dgm:pt>
    <dgm:pt modelId="{57C46176-BEF8-452B-9B5A-CA090A9A37C8}" type="parTrans" cxnId="{E357B11A-0458-4E62-BE14-8862A6FE9384}">
      <dgm:prSet/>
      <dgm:spPr/>
      <dgm:t>
        <a:bodyPr/>
        <a:lstStyle/>
        <a:p>
          <a:endParaRPr lang="lv-LV"/>
        </a:p>
      </dgm:t>
    </dgm:pt>
    <dgm:pt modelId="{DCFD0A20-AEB4-417F-AFA1-CDA7C9C34760}" type="sibTrans" cxnId="{E357B11A-0458-4E62-BE14-8862A6FE9384}">
      <dgm:prSet/>
      <dgm:spPr/>
      <dgm:t>
        <a:bodyPr/>
        <a:lstStyle/>
        <a:p>
          <a:endParaRPr lang="lv-LV"/>
        </a:p>
      </dgm:t>
    </dgm:pt>
    <dgm:pt modelId="{D5AEF07A-0086-43C1-8DB6-26C6F9A94683}" type="pres">
      <dgm:prSet presAssocID="{092DC6A4-561E-4319-A60A-F0BC3B8F0D4E}" presName="Name0" presStyleCnt="0">
        <dgm:presLayoutVars>
          <dgm:resizeHandles/>
        </dgm:presLayoutVars>
      </dgm:prSet>
      <dgm:spPr/>
    </dgm:pt>
    <dgm:pt modelId="{6CF2CF76-1403-434A-A3A5-AADAE60B7A1D}" type="pres">
      <dgm:prSet presAssocID="{11FD4852-6699-4C0B-8C11-59F3A107ED4E}" presName="text" presStyleLbl="node1" presStyleIdx="0" presStyleCnt="3" custScaleX="157529" custLinFactNeighborY="39716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1B745241-8677-4F27-9DF3-52FEDCE6F8C9}" type="pres">
      <dgm:prSet presAssocID="{10819308-D0A1-4107-87AF-D98199577C05}" presName="space" presStyleCnt="0"/>
      <dgm:spPr/>
    </dgm:pt>
    <dgm:pt modelId="{C8349B84-E0D0-412C-A131-E5C6011ECECB}" type="pres">
      <dgm:prSet presAssocID="{B5140392-08EF-458C-B048-1C9849138A41}" presName="text" presStyleLbl="node1" presStyleIdx="1" presStyleCnt="3" custScaleX="20110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B183B772-9B72-4864-88A8-30815CDC8138}" type="pres">
      <dgm:prSet presAssocID="{9F7518C4-FE1B-443C-97A2-D14B88AB09FF}" presName="space" presStyleCnt="0"/>
      <dgm:spPr/>
    </dgm:pt>
    <dgm:pt modelId="{4DAEED5D-D451-45B6-AE52-7E96A48AB00C}" type="pres">
      <dgm:prSet presAssocID="{31711E0F-594E-4903-B411-F1F3872EB31A}" presName="text" presStyleLbl="node1" presStyleIdx="2" presStyleCnt="3" custScaleX="15264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D4F9C887-7C2E-4EE2-B483-5982B90D11CF}" type="presOf" srcId="{11FD4852-6699-4C0B-8C11-59F3A107ED4E}" destId="{6CF2CF76-1403-434A-A3A5-AADAE60B7A1D}" srcOrd="0" destOrd="0" presId="urn:diagrams.loki3.com/VaryingWidthList"/>
    <dgm:cxn modelId="{7EEDFA79-0C66-44A5-AB55-1E8CE9727C2B}" type="presOf" srcId="{092DC6A4-561E-4319-A60A-F0BC3B8F0D4E}" destId="{D5AEF07A-0086-43C1-8DB6-26C6F9A94683}" srcOrd="0" destOrd="0" presId="urn:diagrams.loki3.com/VaryingWidthList"/>
    <dgm:cxn modelId="{2A0288B7-7648-4977-BF64-F0A13831130F}" type="presOf" srcId="{31711E0F-594E-4903-B411-F1F3872EB31A}" destId="{4DAEED5D-D451-45B6-AE52-7E96A48AB00C}" srcOrd="0" destOrd="0" presId="urn:diagrams.loki3.com/VaryingWidthList"/>
    <dgm:cxn modelId="{2DE25D19-D737-4496-8C62-FB1209EB4337}" srcId="{092DC6A4-561E-4319-A60A-F0BC3B8F0D4E}" destId="{B5140392-08EF-458C-B048-1C9849138A41}" srcOrd="1" destOrd="0" parTransId="{FE9D165E-096C-4A57-8FAF-14AE828FE8D8}" sibTransId="{9F7518C4-FE1B-443C-97A2-D14B88AB09FF}"/>
    <dgm:cxn modelId="{187A7814-963A-4162-8978-F20223DC165D}" type="presOf" srcId="{B5140392-08EF-458C-B048-1C9849138A41}" destId="{C8349B84-E0D0-412C-A131-E5C6011ECECB}" srcOrd="0" destOrd="0" presId="urn:diagrams.loki3.com/VaryingWidthList"/>
    <dgm:cxn modelId="{18466903-C2EC-4EA2-ACA9-7B16BA2B3D3A}" srcId="{092DC6A4-561E-4319-A60A-F0BC3B8F0D4E}" destId="{11FD4852-6699-4C0B-8C11-59F3A107ED4E}" srcOrd="0" destOrd="0" parTransId="{112EC29A-8DFE-4AFE-8AEB-3B43D1265AFA}" sibTransId="{10819308-D0A1-4107-87AF-D98199577C05}"/>
    <dgm:cxn modelId="{E357B11A-0458-4E62-BE14-8862A6FE9384}" srcId="{092DC6A4-561E-4319-A60A-F0BC3B8F0D4E}" destId="{31711E0F-594E-4903-B411-F1F3872EB31A}" srcOrd="2" destOrd="0" parTransId="{57C46176-BEF8-452B-9B5A-CA090A9A37C8}" sibTransId="{DCFD0A20-AEB4-417F-AFA1-CDA7C9C34760}"/>
    <dgm:cxn modelId="{323053C0-61DE-4A24-B8C6-1CD17BA8E06D}" type="presParOf" srcId="{D5AEF07A-0086-43C1-8DB6-26C6F9A94683}" destId="{6CF2CF76-1403-434A-A3A5-AADAE60B7A1D}" srcOrd="0" destOrd="0" presId="urn:diagrams.loki3.com/VaryingWidthList"/>
    <dgm:cxn modelId="{976EF3A6-1899-4E5F-B51C-E3DE3BC70126}" type="presParOf" srcId="{D5AEF07A-0086-43C1-8DB6-26C6F9A94683}" destId="{1B745241-8677-4F27-9DF3-52FEDCE6F8C9}" srcOrd="1" destOrd="0" presId="urn:diagrams.loki3.com/VaryingWidthList"/>
    <dgm:cxn modelId="{BA1B1BA3-0DCE-4AB6-BAEF-2D2BFE7B96D7}" type="presParOf" srcId="{D5AEF07A-0086-43C1-8DB6-26C6F9A94683}" destId="{C8349B84-E0D0-412C-A131-E5C6011ECECB}" srcOrd="2" destOrd="0" presId="urn:diagrams.loki3.com/VaryingWidthList"/>
    <dgm:cxn modelId="{51818C6C-85A6-479E-B9D0-1E7238C42BAD}" type="presParOf" srcId="{D5AEF07A-0086-43C1-8DB6-26C6F9A94683}" destId="{B183B772-9B72-4864-88A8-30815CDC8138}" srcOrd="3" destOrd="0" presId="urn:diagrams.loki3.com/VaryingWidthList"/>
    <dgm:cxn modelId="{43B51533-50F4-4FD1-B941-FE2DFA50A3DE}" type="presParOf" srcId="{D5AEF07A-0086-43C1-8DB6-26C6F9A94683}" destId="{4DAEED5D-D451-45B6-AE52-7E96A48AB00C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E3A45C-B271-4E36-88AE-386394EBB5B3}" type="doc">
      <dgm:prSet loTypeId="urn:microsoft.com/office/officeart/2005/8/layout/process2" loCatId="process" qsTypeId="urn:microsoft.com/office/officeart/2005/8/quickstyle/simple1" qsCatId="simple" csTypeId="urn:microsoft.com/office/officeart/2005/8/colors/accent1_4" csCatId="accent1" phldr="1"/>
      <dgm:spPr/>
    </dgm:pt>
    <dgm:pt modelId="{28E5C34F-AEF1-4C03-A084-5D3CC84A0B44}">
      <dgm:prSet phldrT="[Text]" custT="1"/>
      <dgm:spPr/>
      <dgm:t>
        <a:bodyPr/>
        <a:lstStyle/>
        <a:p>
          <a:r>
            <a:rPr lang="lv-LV" sz="1300" dirty="0">
              <a:latin typeface="Verdana" panose="020B0604030504040204" pitchFamily="34" charset="0"/>
              <a:ea typeface="Verdana" panose="020B0604030504040204" pitchFamily="34" charset="0"/>
            </a:rPr>
            <a:t>ĪSTERMIŅĀ</a:t>
          </a:r>
        </a:p>
      </dgm:t>
    </dgm:pt>
    <dgm:pt modelId="{85AB7FA0-E5B6-4068-83F8-A28A46DA1ED7}" type="parTrans" cxnId="{BDC11809-A11A-40F0-87DB-EA314A8888E3}">
      <dgm:prSet/>
      <dgm:spPr/>
      <dgm:t>
        <a:bodyPr/>
        <a:lstStyle/>
        <a:p>
          <a:endParaRPr lang="lv-LV"/>
        </a:p>
      </dgm:t>
    </dgm:pt>
    <dgm:pt modelId="{422398BB-AF38-4BEF-B7F8-591B687CCB75}" type="sibTrans" cxnId="{BDC11809-A11A-40F0-87DB-EA314A8888E3}">
      <dgm:prSet/>
      <dgm:spPr/>
      <dgm:t>
        <a:bodyPr/>
        <a:lstStyle/>
        <a:p>
          <a:endParaRPr lang="lv-LV"/>
        </a:p>
      </dgm:t>
    </dgm:pt>
    <dgm:pt modelId="{AB08ECC0-77D7-4355-AD2E-CB75F09B73CC}">
      <dgm:prSet phldrT="[Text]" custT="1"/>
      <dgm:spPr/>
      <dgm:t>
        <a:bodyPr/>
        <a:lstStyle/>
        <a:p>
          <a:r>
            <a:rPr lang="lv-LV" sz="1300" dirty="0">
              <a:latin typeface="Verdana" panose="020B0604030504040204" pitchFamily="34" charset="0"/>
              <a:ea typeface="Verdana" panose="020B0604030504040204" pitchFamily="34" charset="0"/>
            </a:rPr>
            <a:t>ILGTERMIŅĀ</a:t>
          </a:r>
        </a:p>
      </dgm:t>
    </dgm:pt>
    <dgm:pt modelId="{2AAB6CA2-65E7-44CE-9DF6-82AD369F1A74}" type="parTrans" cxnId="{78DA4189-C49B-43F2-B983-1107DCDE1E8A}">
      <dgm:prSet/>
      <dgm:spPr/>
      <dgm:t>
        <a:bodyPr/>
        <a:lstStyle/>
        <a:p>
          <a:endParaRPr lang="lv-LV"/>
        </a:p>
      </dgm:t>
    </dgm:pt>
    <dgm:pt modelId="{A30D8160-C621-462C-A757-70ECE2305A65}" type="sibTrans" cxnId="{78DA4189-C49B-43F2-B983-1107DCDE1E8A}">
      <dgm:prSet/>
      <dgm:spPr/>
      <dgm:t>
        <a:bodyPr/>
        <a:lstStyle/>
        <a:p>
          <a:endParaRPr lang="lv-LV"/>
        </a:p>
      </dgm:t>
    </dgm:pt>
    <dgm:pt modelId="{19A2EBBC-B592-41D0-AC85-283D4F1B4A7C}" type="pres">
      <dgm:prSet presAssocID="{5DE3A45C-B271-4E36-88AE-386394EBB5B3}" presName="linearFlow" presStyleCnt="0">
        <dgm:presLayoutVars>
          <dgm:resizeHandles val="exact"/>
        </dgm:presLayoutVars>
      </dgm:prSet>
      <dgm:spPr/>
    </dgm:pt>
    <dgm:pt modelId="{7193866E-DA86-4CBD-A41B-E736483607E7}" type="pres">
      <dgm:prSet presAssocID="{28E5C34F-AEF1-4C03-A084-5D3CC84A0B44}" presName="node" presStyleLbl="node1" presStyleIdx="0" presStyleCnt="2" custLinFactNeighborY="-15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BC9E8-12CE-4DE1-B3ED-4B68009A9C37}" type="pres">
      <dgm:prSet presAssocID="{422398BB-AF38-4BEF-B7F8-591B687CCB75}" presName="sibTrans" presStyleLbl="sibTrans2D1" presStyleIdx="0" presStyleCnt="1"/>
      <dgm:spPr/>
      <dgm:t>
        <a:bodyPr/>
        <a:lstStyle/>
        <a:p>
          <a:endParaRPr lang="en-US"/>
        </a:p>
      </dgm:t>
    </dgm:pt>
    <dgm:pt modelId="{64E25371-211E-4C80-A3C3-B7B6B685555E}" type="pres">
      <dgm:prSet presAssocID="{422398BB-AF38-4BEF-B7F8-591B687CCB75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903ED866-56E8-42FA-B623-81ADBB14432D}" type="pres">
      <dgm:prSet presAssocID="{AB08ECC0-77D7-4355-AD2E-CB75F09B73CC}" presName="node" presStyleLbl="node1" presStyleIdx="1" presStyleCnt="2" custLinFactNeighborY="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1F902D-0C0F-4C64-AF47-06B02901F668}" type="presOf" srcId="{422398BB-AF38-4BEF-B7F8-591B687CCB75}" destId="{64E25371-211E-4C80-A3C3-B7B6B685555E}" srcOrd="1" destOrd="0" presId="urn:microsoft.com/office/officeart/2005/8/layout/process2"/>
    <dgm:cxn modelId="{78DA4189-C49B-43F2-B983-1107DCDE1E8A}" srcId="{5DE3A45C-B271-4E36-88AE-386394EBB5B3}" destId="{AB08ECC0-77D7-4355-AD2E-CB75F09B73CC}" srcOrd="1" destOrd="0" parTransId="{2AAB6CA2-65E7-44CE-9DF6-82AD369F1A74}" sibTransId="{A30D8160-C621-462C-A757-70ECE2305A65}"/>
    <dgm:cxn modelId="{4B72362E-FF20-4CBB-94AE-CF4EF1F2FBA4}" type="presOf" srcId="{422398BB-AF38-4BEF-B7F8-591B687CCB75}" destId="{1BCBC9E8-12CE-4DE1-B3ED-4B68009A9C37}" srcOrd="0" destOrd="0" presId="urn:microsoft.com/office/officeart/2005/8/layout/process2"/>
    <dgm:cxn modelId="{2D61F020-F4A4-4144-A586-5543966B81D7}" type="presOf" srcId="{28E5C34F-AEF1-4C03-A084-5D3CC84A0B44}" destId="{7193866E-DA86-4CBD-A41B-E736483607E7}" srcOrd="0" destOrd="0" presId="urn:microsoft.com/office/officeart/2005/8/layout/process2"/>
    <dgm:cxn modelId="{DB664E1E-F092-40D2-9AFB-06E40106342E}" type="presOf" srcId="{AB08ECC0-77D7-4355-AD2E-CB75F09B73CC}" destId="{903ED866-56E8-42FA-B623-81ADBB14432D}" srcOrd="0" destOrd="0" presId="urn:microsoft.com/office/officeart/2005/8/layout/process2"/>
    <dgm:cxn modelId="{8D18404E-D57C-4518-97FE-C00FE8C54911}" type="presOf" srcId="{5DE3A45C-B271-4E36-88AE-386394EBB5B3}" destId="{19A2EBBC-B592-41D0-AC85-283D4F1B4A7C}" srcOrd="0" destOrd="0" presId="urn:microsoft.com/office/officeart/2005/8/layout/process2"/>
    <dgm:cxn modelId="{BDC11809-A11A-40F0-87DB-EA314A8888E3}" srcId="{5DE3A45C-B271-4E36-88AE-386394EBB5B3}" destId="{28E5C34F-AEF1-4C03-A084-5D3CC84A0B44}" srcOrd="0" destOrd="0" parTransId="{85AB7FA0-E5B6-4068-83F8-A28A46DA1ED7}" sibTransId="{422398BB-AF38-4BEF-B7F8-591B687CCB75}"/>
    <dgm:cxn modelId="{A4DA929F-9A62-4363-B796-93669A5D0D29}" type="presParOf" srcId="{19A2EBBC-B592-41D0-AC85-283D4F1B4A7C}" destId="{7193866E-DA86-4CBD-A41B-E736483607E7}" srcOrd="0" destOrd="0" presId="urn:microsoft.com/office/officeart/2005/8/layout/process2"/>
    <dgm:cxn modelId="{04920DA6-ED25-4D47-8631-C3978ABBAAF3}" type="presParOf" srcId="{19A2EBBC-B592-41D0-AC85-283D4F1B4A7C}" destId="{1BCBC9E8-12CE-4DE1-B3ED-4B68009A9C37}" srcOrd="1" destOrd="0" presId="urn:microsoft.com/office/officeart/2005/8/layout/process2"/>
    <dgm:cxn modelId="{20E1FC92-9798-4C0C-8128-FB3BB1D7DDD8}" type="presParOf" srcId="{1BCBC9E8-12CE-4DE1-B3ED-4B68009A9C37}" destId="{64E25371-211E-4C80-A3C3-B7B6B685555E}" srcOrd="0" destOrd="0" presId="urn:microsoft.com/office/officeart/2005/8/layout/process2"/>
    <dgm:cxn modelId="{462E6B5E-3439-4E82-975D-CD06F7CC80C5}" type="presParOf" srcId="{19A2EBBC-B592-41D0-AC85-283D4F1B4A7C}" destId="{903ED866-56E8-42FA-B623-81ADBB14432D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2CF76-1403-434A-A3A5-AADAE60B7A1D}">
      <dsp:nvSpPr>
        <dsp:cNvPr id="0" name=""/>
        <dsp:cNvSpPr/>
      </dsp:nvSpPr>
      <dsp:spPr>
        <a:xfrm>
          <a:off x="0" y="35293"/>
          <a:ext cx="1151792" cy="1651308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500" kern="1200" dirty="0"/>
            <a:t>STATISTIKA</a:t>
          </a:r>
        </a:p>
      </dsp:txBody>
      <dsp:txXfrm>
        <a:off x="0" y="35293"/>
        <a:ext cx="1151792" cy="1651308"/>
      </dsp:txXfrm>
    </dsp:sp>
    <dsp:sp modelId="{C8349B84-E0D0-412C-A131-E5C6011ECECB}">
      <dsp:nvSpPr>
        <dsp:cNvPr id="0" name=""/>
        <dsp:cNvSpPr/>
      </dsp:nvSpPr>
      <dsp:spPr>
        <a:xfrm>
          <a:off x="0" y="1736376"/>
          <a:ext cx="1151792" cy="1651308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500" kern="1200" dirty="0"/>
            <a:t>PĒTĪJUMI LATVIJĀ</a:t>
          </a:r>
        </a:p>
      </dsp:txBody>
      <dsp:txXfrm>
        <a:off x="0" y="1736376"/>
        <a:ext cx="1151792" cy="1651308"/>
      </dsp:txXfrm>
    </dsp:sp>
    <dsp:sp modelId="{4DAEED5D-D451-45B6-AE52-7E96A48AB00C}">
      <dsp:nvSpPr>
        <dsp:cNvPr id="0" name=""/>
        <dsp:cNvSpPr/>
      </dsp:nvSpPr>
      <dsp:spPr>
        <a:xfrm>
          <a:off x="0" y="3470250"/>
          <a:ext cx="1151792" cy="1651308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500" kern="1200" dirty="0"/>
            <a:t>EPIDEMIOLO-ĢISKIE PĒTĪJUMI EIROPĀ</a:t>
          </a:r>
        </a:p>
      </dsp:txBody>
      <dsp:txXfrm>
        <a:off x="0" y="3470250"/>
        <a:ext cx="1151792" cy="1651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3866E-DA86-4CBD-A41B-E736483607E7}">
      <dsp:nvSpPr>
        <dsp:cNvPr id="0" name=""/>
        <dsp:cNvSpPr/>
      </dsp:nvSpPr>
      <dsp:spPr>
        <a:xfrm>
          <a:off x="0" y="0"/>
          <a:ext cx="1398647" cy="140521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300" kern="1200" dirty="0">
              <a:latin typeface="Verdana" panose="020B0604030504040204" pitchFamily="34" charset="0"/>
              <a:ea typeface="Verdana" panose="020B0604030504040204" pitchFamily="34" charset="0"/>
            </a:rPr>
            <a:t>ĪSTERMIŅĀ</a:t>
          </a:r>
        </a:p>
      </dsp:txBody>
      <dsp:txXfrm>
        <a:off x="40965" y="40965"/>
        <a:ext cx="1316717" cy="1323288"/>
      </dsp:txXfrm>
    </dsp:sp>
    <dsp:sp modelId="{1BCBC9E8-12CE-4DE1-B3ED-4B68009A9C37}">
      <dsp:nvSpPr>
        <dsp:cNvPr id="0" name=""/>
        <dsp:cNvSpPr/>
      </dsp:nvSpPr>
      <dsp:spPr>
        <a:xfrm rot="5400000">
          <a:off x="435523" y="1440778"/>
          <a:ext cx="527600" cy="632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2600" kern="1200"/>
        </a:p>
      </dsp:txBody>
      <dsp:txXfrm rot="-5400000">
        <a:off x="509619" y="1493152"/>
        <a:ext cx="379408" cy="369320"/>
      </dsp:txXfrm>
    </dsp:sp>
    <dsp:sp modelId="{903ED866-56E8-42FA-B623-81ADBB14432D}">
      <dsp:nvSpPr>
        <dsp:cNvPr id="0" name=""/>
        <dsp:cNvSpPr/>
      </dsp:nvSpPr>
      <dsp:spPr>
        <a:xfrm>
          <a:off x="0" y="2108685"/>
          <a:ext cx="1398647" cy="140521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300" kern="1200" dirty="0">
              <a:latin typeface="Verdana" panose="020B0604030504040204" pitchFamily="34" charset="0"/>
              <a:ea typeface="Verdana" panose="020B0604030504040204" pitchFamily="34" charset="0"/>
            </a:rPr>
            <a:t>ILGTERMIŅĀ</a:t>
          </a:r>
        </a:p>
      </dsp:txBody>
      <dsp:txXfrm>
        <a:off x="40965" y="2149650"/>
        <a:ext cx="1316717" cy="1323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06/08/2020</a:t>
            </a:r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795E1-904C-4353-8BC5-F9DFF48FF6E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637398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06/08/2020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A1486-A9C5-4DD5-9581-93229364B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4040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A1486-A9C5-4DD5-9581-93229364BEC7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06/08/2020</a:t>
            </a:r>
          </a:p>
        </p:txBody>
      </p:sp>
    </p:spTree>
    <p:extLst>
      <p:ext uri="{BB962C8B-B14F-4D97-AF65-F5344CB8AC3E}">
        <p14:creationId xmlns:p14="http://schemas.microsoft.com/office/powerpoint/2010/main" val="1545972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3F39B8-EEBD-4DC6-9A4F-7B8773317956}" type="slidenum">
              <a:rPr lang="lv-LV" altLang="lv-LV" smtClean="0"/>
              <a:pPr>
                <a:defRPr/>
              </a:pPr>
              <a:t>2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84558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3F39B8-EEBD-4DC6-9A4F-7B8773317956}" type="slidenum">
              <a:rPr lang="lv-LV" altLang="lv-LV" smtClean="0"/>
              <a:pPr>
                <a:defRPr/>
              </a:pPr>
              <a:t>3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097401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z="1200" smtClean="0">
                <a:latin typeface="Calibri" pitchFamily="34" charset="0"/>
              </a:rPr>
              <a:pPr lvl="0" algn="r" eaLnBrk="1" latinLnBrk="1" hangingPunct="1"/>
              <a:t>12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558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3F39B8-EEBD-4DC6-9A4F-7B8773317956}" type="slidenum">
              <a:rPr lang="lv-LV" altLang="lv-LV" smtClean="0"/>
              <a:pPr>
                <a:defRPr/>
              </a:pPr>
              <a:t>13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796146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z="1200" smtClean="0">
                <a:latin typeface="Calibri" pitchFamily="34" charset="0"/>
              </a:rPr>
              <a:pPr lvl="0" algn="r" eaLnBrk="1" latinLnBrk="1" hangingPunct="1"/>
              <a:t>15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531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3972DF-AF7D-4A88-804C-5A14635F0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FC8DA9C-79D9-4F06-B4BA-B96FAAB5E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5E8415-33B3-40B1-907E-64176A87B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2A92AC-FC36-482C-854D-257539586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727020-5A34-4189-A5D5-38CADC14B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62D2-EF59-4193-8832-CAF6E94B4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18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65A4E1-A8EE-4402-BAE4-84CB82ECB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2C22CD3-0C6A-4E1F-8C3C-C79C6568F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D61AA8-AB94-453F-9431-6B8950571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03A59C-5AB3-44B3-8CF8-0FA406570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8345F7-E801-4AB3-9C25-2E2CBFB38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62D2-EF59-4193-8832-CAF6E94B4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0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6896C6A-6A20-4C4D-9C9B-4546465656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3D92F8-B5FE-4C61-B14C-59A281DCA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B483D0-6C9F-46DC-B5AD-B14D0E5FF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379611-4BD1-4AC7-AB4D-267EFF4D8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EB5414-C1EC-42BD-A902-00A004A33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62D2-EF59-4193-8832-CAF6E94B4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46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21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5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4B62CEE-425B-4AF4-B137-8E8830A22B4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354476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69" y="0"/>
            <a:ext cx="5037667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4266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69" y="0"/>
            <a:ext cx="5037667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6734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67C0-2771-324C-B6C2-8E063C64ED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84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67C0-2771-324C-B6C2-8E063C64ED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80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67C0-2771-324C-B6C2-8E063C64ED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24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67C0-2771-324C-B6C2-8E063C64ED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80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67C0-2771-324C-B6C2-8E063C64ED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1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CFE2BC-CB58-4762-AFB7-1200F5B52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AFC35E-FD49-4439-AF3C-D27603E23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01C646-CAB2-4712-8FDF-EC9DAB851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7FCFD2-1022-47F2-ADB1-69076525E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1F2E40-5DC1-495A-9A04-A457BC9D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62D2-EF59-4193-8832-CAF6E94B4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79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67C0-2771-324C-B6C2-8E063C64ED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703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67C0-2771-324C-B6C2-8E063C64ED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67C0-2771-324C-B6C2-8E063C64ED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85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67C0-2771-324C-B6C2-8E063C64ED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90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67C0-2771-324C-B6C2-8E063C64ED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88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67C0-2771-324C-B6C2-8E063C64ED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50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D76453-EC00-4FEA-A2E8-BF022C873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D42D05-ACAD-45BF-AA4D-D9D5E98A6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1C3ECA-42E3-46BE-A542-29C86D71E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6C7B5C-AB1C-4720-AF4C-3355C25C4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03D12C-09DA-492C-B7CC-9CBA4F9C0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62D2-EF59-4193-8832-CAF6E94B4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87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C3A68E-2EAF-495B-9376-A16ED7B04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A4C936-5AFF-41AA-8692-F45444396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C2F8A12-2350-42DC-ABA8-65B2A66FF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16109A-83B9-4F7B-852A-7D9800289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EC327D1-06A1-4B78-B9C2-18EF3A0BE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BE51C75-C5E1-4B04-8334-9664AB976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62D2-EF59-4193-8832-CAF6E94B4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04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8EA60A-CEE3-465C-9459-DE3C079D4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C29092-BCC7-4F3B-B8A6-55957CAE3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6AC38BD-BC8F-4ED4-B07A-17E30FD78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33D576-28EB-41F3-AF2B-ADF6A2127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B62784-B2C3-43BC-A374-EDA8AA33F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9E12FF-DB4B-4123-AE84-B33035942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8596E60-6E68-4EB2-ADC8-A60C9F09C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5FE6AA6-5538-43AF-8D4D-005087DF2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62D2-EF59-4193-8832-CAF6E94B4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9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3024A-5EF8-47D0-B5C7-0091BD7BB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93C32A0-9472-4506-8869-8AAF0ECE4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655FB11-8EAF-4587-AF37-5EAEFC0E7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D94E0F-C2C0-4F3F-B659-AAB5ED876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62D2-EF59-4193-8832-CAF6E94B4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1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0542239-8A61-41C1-A229-5C618A1D2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713F832-85B2-411D-85C6-8C2AE8EC4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38816F-A86B-4C50-B1AD-31B285866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62D2-EF59-4193-8832-CAF6E94B4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7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1BF02F-D998-44A2-9600-B326870D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8F9CE5-E960-41CC-BFB2-1D66C740A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E59288-E18C-4E7F-8101-115560CA5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38AFE5-1808-4635-9FD7-987442D4D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6673A01-0981-463B-9F9F-EB6AEEF0D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E60F1F-9236-4AF1-958A-AAB4908F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62D2-EF59-4193-8832-CAF6E94B4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6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F85A79-9FD7-41FE-B5DD-C7E482A65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EE96A1F-EB9B-4BC7-8D43-EB1290CEC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FA844EF-C434-45C1-B245-E5AFDB88D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856CDC-5511-443B-B727-FC6A40AF0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C773CF5-A5D2-4F35-812B-1C3366B5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71E6AC-C4A1-48A6-A554-4BC93C36C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62D2-EF59-4193-8832-CAF6E94B4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3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0B98157-1F65-43A1-AEB3-488E23613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7A1DB7-78A0-4429-A402-AD0B23A71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D403B7-DEF0-4C65-AB25-03B7D8A3C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F651CF-C290-4467-B4DB-9D96A2DF3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D59E03-9A1F-4373-9300-BA541A7C3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962D2-EF59-4193-8832-CAF6E94B4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767C0-2771-324C-B6C2-8E063C64ED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3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5.png"/><Relationship Id="rId3" Type="http://schemas.openxmlformats.org/officeDocument/2006/relationships/image" Target="../media/image11.png"/><Relationship Id="rId21" Type="http://schemas.openxmlformats.org/officeDocument/2006/relationships/image" Target="../media/image29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23" Type="http://schemas.openxmlformats.org/officeDocument/2006/relationships/image" Target="../media/image31.jpe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kc.gov.lv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>
          <a:xfrm>
            <a:off x="2222679" y="3345577"/>
            <a:ext cx="7772400" cy="960443"/>
          </a:xfrm>
        </p:spPr>
        <p:txBody>
          <a:bodyPr>
            <a:normAutofit fontScale="90000"/>
          </a:bodyPr>
          <a:lstStyle/>
          <a:p>
            <a:r>
              <a:rPr lang="lv-LV" altLang="lv-LV" sz="2500" dirty="0">
                <a:solidFill>
                  <a:schemeClr val="tx1">
                    <a:lumMod val="75000"/>
                    <a:lumOff val="25000"/>
                  </a:schemeClr>
                </a:solidFill>
                <a:ea typeface="MS PGothic" panose="020B0600070205080204" pitchFamily="34" charset="-128"/>
              </a:rPr>
              <a:t>Preventīvās atbalsta sistēmas izveide </a:t>
            </a:r>
            <a:r>
              <a:rPr lang="lv-LV" altLang="lv-LV" sz="2600" dirty="0">
                <a:solidFill>
                  <a:srgbClr val="3E8494"/>
                </a:solidFill>
                <a:ea typeface="MS PGothic" panose="020B0600070205080204" pitchFamily="34" charset="-128"/>
              </a:rPr>
              <a:t>veselīgai </a:t>
            </a:r>
            <a:r>
              <a:rPr lang="lv-LV" altLang="lv-LV" sz="2500" dirty="0">
                <a:solidFill>
                  <a:srgbClr val="3E8494"/>
                </a:solidFill>
                <a:ea typeface="MS PGothic" panose="020B0600070205080204" pitchFamily="34" charset="-128"/>
              </a:rPr>
              <a:t>bērnu attīstībai un </a:t>
            </a:r>
            <a:r>
              <a:rPr lang="lv-LV" altLang="lv-LV" sz="2500" dirty="0" err="1">
                <a:solidFill>
                  <a:srgbClr val="3E8494"/>
                </a:solidFill>
                <a:ea typeface="MS PGothic" panose="020B0600070205080204" pitchFamily="34" charset="-128"/>
              </a:rPr>
              <a:t>pašrealizācijai</a:t>
            </a:r>
            <a:endParaRPr lang="lv-LV" altLang="lv-LV" sz="2500" dirty="0">
              <a:solidFill>
                <a:srgbClr val="62ABBD"/>
              </a:solidFill>
              <a:ea typeface="MS PGothic" panose="020B0600070205080204" pitchFamily="34" charset="-128"/>
            </a:endParaRPr>
          </a:p>
        </p:txBody>
      </p:sp>
      <p:sp>
        <p:nvSpPr>
          <p:cNvPr id="143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044619" y="5228175"/>
            <a:ext cx="7772400" cy="1323975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endParaRPr lang="lv-LV" altLang="lv-LV" dirty="0">
              <a:solidFill>
                <a:schemeClr val="tx1">
                  <a:lumMod val="75000"/>
                  <a:lumOff val="25000"/>
                </a:schemeClr>
              </a:solidFill>
              <a:ea typeface="MS PGothic" panose="020B0600070205080204" pitchFamily="34" charset="-128"/>
            </a:endParaRPr>
          </a:p>
          <a:p>
            <a:pPr algn="r">
              <a:lnSpc>
                <a:spcPct val="90000"/>
              </a:lnSpc>
            </a:pPr>
            <a:endParaRPr lang="lv-LV" altLang="lv-LV" dirty="0">
              <a:solidFill>
                <a:schemeClr val="tx1">
                  <a:lumMod val="75000"/>
                  <a:lumOff val="25000"/>
                </a:schemeClr>
              </a:solidFill>
              <a:ea typeface="MS PGothic" panose="020B0600070205080204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77843" y="5228172"/>
            <a:ext cx="345503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Sigita Sniķere</a:t>
            </a:r>
          </a:p>
          <a:p>
            <a:pPr algn="r"/>
            <a:r>
              <a:rPr lang="lv-LV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PKC konsultante</a:t>
            </a:r>
          </a:p>
          <a:p>
            <a:pPr algn="r"/>
            <a:r>
              <a:rPr lang="lv-LV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Konference </a:t>
            </a:r>
            <a:r>
              <a:rPr lang="lv-LV" sz="11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Ceļa meklējumi </a:t>
            </a:r>
          </a:p>
          <a:p>
            <a:pPr algn="r"/>
            <a:r>
              <a:rPr lang="lv-LV" sz="11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vardarbības pret bērnu novēršanai </a:t>
            </a:r>
          </a:p>
          <a:p>
            <a:pPr algn="r"/>
            <a:r>
              <a:rPr lang="lv-LV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10.09.2020.</a:t>
            </a:r>
          </a:p>
          <a:p>
            <a:pPr algn="ctr"/>
            <a:endParaRPr lang="lv-LV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38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6AA59B-0CED-4BE9-B086-3278798BA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8050" y="3"/>
            <a:ext cx="9897999" cy="703077"/>
          </a:xfrm>
        </p:spPr>
        <p:txBody>
          <a:bodyPr>
            <a:noAutofit/>
          </a:bodyPr>
          <a:lstStyle/>
          <a:p>
            <a:r>
              <a:rPr lang="lv-LV" sz="2400" b="1" dirty="0">
                <a:latin typeface="+mn-lt"/>
              </a:rPr>
              <a:t/>
            </a:r>
            <a:br>
              <a:rPr lang="lv-LV" sz="2400" b="1" dirty="0">
                <a:latin typeface="+mn-lt"/>
              </a:rPr>
            </a:br>
            <a:r>
              <a:rPr lang="lv-LV" sz="2400" b="1" dirty="0">
                <a:latin typeface="+mn-lt"/>
              </a:rPr>
              <a:t/>
            </a:r>
            <a:br>
              <a:rPr lang="lv-LV" sz="2400" b="1" dirty="0">
                <a:latin typeface="+mn-lt"/>
              </a:rPr>
            </a:br>
            <a:r>
              <a:rPr lang="lv-LV" sz="2400" b="1" dirty="0">
                <a:latin typeface="+mn-lt"/>
              </a:rPr>
              <a:t/>
            </a:r>
            <a:br>
              <a:rPr lang="lv-LV" sz="2400" b="1" dirty="0">
                <a:latin typeface="+mn-lt"/>
              </a:rPr>
            </a:br>
            <a:r>
              <a:rPr lang="lv-LV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PREVENTĪVĀ </a:t>
            </a:r>
            <a:r>
              <a:rPr lang="lv-LV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DARBA VIRZIENI </a:t>
            </a:r>
            <a:r>
              <a:rPr lang="lv-LV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(1)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8EAA57-B720-4871-8902-72BE14125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872" y="1268362"/>
            <a:ext cx="9963510" cy="5245151"/>
          </a:xfrm>
        </p:spPr>
        <p:txBody>
          <a:bodyPr>
            <a:normAutofit lnSpcReduction="10000"/>
          </a:bodyPr>
          <a:lstStyle/>
          <a:p>
            <a:pPr algn="l"/>
            <a:endParaRPr lang="lv-LV" sz="1800" b="1" dirty="0">
              <a:solidFill>
                <a:srgbClr val="C00000"/>
              </a:solidFill>
            </a:endParaRPr>
          </a:p>
          <a:p>
            <a:pPr algn="l"/>
            <a:r>
              <a:rPr lang="lv-LV" sz="2200" b="1" dirty="0">
                <a:solidFill>
                  <a:srgbClr val="C00000"/>
                </a:solidFill>
              </a:rPr>
              <a:t>I. PREVENTĪVAS INTERVENCES NEPIECIEŠAMĪBAS NOTEIKŠANA </a:t>
            </a:r>
            <a:r>
              <a:rPr lang="lv-LV" sz="2200" b="1" u="sng" dirty="0">
                <a:solidFill>
                  <a:srgbClr val="C00000"/>
                </a:solidFill>
              </a:rPr>
              <a:t>PĒC IEPĒJAS AGRĀK</a:t>
            </a:r>
            <a:r>
              <a:rPr lang="lv-LV" sz="2200" b="1" dirty="0">
                <a:solidFill>
                  <a:srgbClr val="C00000"/>
                </a:solidFill>
              </a:rPr>
              <a:t>: </a:t>
            </a:r>
            <a:r>
              <a:rPr lang="lv-LV" sz="2200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</a:p>
          <a:p>
            <a:pPr marL="342891" indent="-342891" algn="l">
              <a:buFont typeface="Wingdings" panose="05000000000000000000" pitchFamily="2" charset="2"/>
              <a:buChar char="ü"/>
            </a:pPr>
            <a:r>
              <a:rPr lang="lv-LV" sz="1800" dirty="0"/>
              <a:t>Bērnu attīstības risku agrīnās atpazīšanas un </a:t>
            </a:r>
            <a:r>
              <a:rPr lang="lv-LV" sz="1800" dirty="0" err="1"/>
              <a:t>prevencijas</a:t>
            </a:r>
            <a:r>
              <a:rPr lang="lv-LV" sz="1800" dirty="0"/>
              <a:t> sistēmas izveide novērtēšanai &amp; diagnostikai</a:t>
            </a:r>
          </a:p>
          <a:p>
            <a:pPr marL="342891" indent="-342891" algn="l">
              <a:buFont typeface="Wingdings" panose="05000000000000000000" pitchFamily="2" charset="2"/>
              <a:buChar char="ü"/>
            </a:pPr>
            <a:r>
              <a:rPr lang="lv-LV" sz="1800" dirty="0">
                <a:solidFill>
                  <a:srgbClr val="000000"/>
                </a:solidFill>
              </a:rPr>
              <a:t>Apkopoto datu risku analīzes automatizēta algoritma izstrāde, agrīnas preventīvas intervences gadījumu atlasei</a:t>
            </a:r>
            <a:r>
              <a:rPr lang="lv-LV" sz="1800" dirty="0"/>
              <a:t> </a:t>
            </a:r>
          </a:p>
          <a:p>
            <a:pPr marL="342891" indent="-342891" algn="l">
              <a:buFont typeface="Wingdings" panose="05000000000000000000" pitchFamily="2" charset="2"/>
              <a:buChar char="ü"/>
            </a:pPr>
            <a:r>
              <a:rPr lang="lv-LV" sz="1800" dirty="0"/>
              <a:t>Vienotas informatīvās platformas veidošana datu bāzu un intervences pasākumu integrācijai</a:t>
            </a:r>
          </a:p>
          <a:p>
            <a:pPr algn="l"/>
            <a:endParaRPr lang="lv-LV" sz="1800" dirty="0"/>
          </a:p>
          <a:p>
            <a:pPr algn="l"/>
            <a:r>
              <a:rPr lang="lv-LV" sz="2200" b="1" dirty="0">
                <a:solidFill>
                  <a:srgbClr val="C00000"/>
                </a:solidFill>
              </a:rPr>
              <a:t>II. MULTIPROFESIONĀLS ATBALSTS  </a:t>
            </a:r>
            <a:r>
              <a:rPr lang="lv-LV" sz="2200" b="1" u="sng" dirty="0">
                <a:solidFill>
                  <a:srgbClr val="C00000"/>
                </a:solidFill>
              </a:rPr>
              <a:t>SAVLAICĪGI un TUVU </a:t>
            </a:r>
            <a:r>
              <a:rPr lang="lv-LV" sz="2200" b="1" dirty="0">
                <a:solidFill>
                  <a:srgbClr val="C00000"/>
                </a:solidFill>
              </a:rPr>
              <a:t>BĒRNA &amp; ĢIMENES SITUĀCIJAI </a:t>
            </a:r>
          </a:p>
          <a:p>
            <a:pPr marL="342891" indent="-342891" algn="l">
              <a:buFont typeface="Wingdings" panose="05000000000000000000" pitchFamily="2" charset="2"/>
              <a:buChar char="ü"/>
            </a:pPr>
            <a:r>
              <a:rPr lang="lv-LV" sz="1800" dirty="0"/>
              <a:t>Vecāku un bērnu savstarpējā piesaiste – bērna personības veselīgai emocionālai attīstībai</a:t>
            </a:r>
          </a:p>
          <a:p>
            <a:pPr marL="342891" indent="-342891" algn="l">
              <a:buFont typeface="Wingdings" panose="05000000000000000000" pitchFamily="2" charset="2"/>
              <a:buChar char="ü"/>
            </a:pPr>
            <a:r>
              <a:rPr lang="lv-LV" sz="1800" dirty="0"/>
              <a:t>Atbalsts vecāku prasmju un kompetenču attīstībai</a:t>
            </a:r>
          </a:p>
          <a:p>
            <a:pPr marL="342891" indent="-342891" algn="l">
              <a:buFont typeface="Wingdings" panose="05000000000000000000" pitchFamily="2" charset="2"/>
              <a:buChar char="ü"/>
            </a:pPr>
            <a:r>
              <a:rPr lang="lv-LV" sz="1800" dirty="0"/>
              <a:t>Vienlīdzīgu iespēju nodrošināšanas atbalsts speciālo vajadzību bērniem, jauniešiem </a:t>
            </a:r>
          </a:p>
          <a:p>
            <a:pPr marL="342891" indent="-342891" algn="l">
              <a:buFont typeface="Wingdings" panose="05000000000000000000" pitchFamily="2" charset="2"/>
              <a:buChar char="ü"/>
            </a:pPr>
            <a:r>
              <a:rPr lang="lv-LV" sz="1800" dirty="0"/>
              <a:t>Mērķētu darba programmu izstrāde &amp; īstenošana talantīgo bērnu adaptēšanās &amp; integrācijas ģimenē un sociālajā vidē  atbalstam</a:t>
            </a:r>
          </a:p>
          <a:p>
            <a:pPr marL="342891" indent="-342891" algn="l">
              <a:buFont typeface="Wingdings" panose="05000000000000000000" pitchFamily="2" charset="2"/>
              <a:buChar char="ü"/>
            </a:pPr>
            <a:r>
              <a:rPr lang="lv-LV" sz="1800" dirty="0"/>
              <a:t>Bērnu un jauniešu uzvedības, emocionālo grūtību korekcija &amp; atbalsts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53F95A6-377A-4F4C-82CD-0C231D35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62D2-EF59-4193-8832-CAF6E94B4769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2" descr="Care, childcare, children, kids, love, protection, rights icon">
            <a:extLst>
              <a:ext uri="{FF2B5EF4-FFF2-40B4-BE49-F238E27FC236}">
                <a16:creationId xmlns:a16="http://schemas.microsoft.com/office/drawing/2014/main" xmlns="" id="{2CCD1DD0-1333-4AC4-85D9-AA0FAFB0A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2" y="95252"/>
            <a:ext cx="1494452" cy="124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69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6AA59B-0CED-4BE9-B086-3278798BA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4579" y="154709"/>
            <a:ext cx="9248775" cy="703076"/>
          </a:xfrm>
        </p:spPr>
        <p:txBody>
          <a:bodyPr>
            <a:normAutofit/>
          </a:bodyPr>
          <a:lstStyle/>
          <a:p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PREVENTĪVĀ </a:t>
            </a:r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DARBA VIRZIENI</a:t>
            </a: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 (2)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8EAA57-B720-4871-8902-72BE14125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389" y="1380228"/>
            <a:ext cx="10731260" cy="5133285"/>
          </a:xfrm>
        </p:spPr>
        <p:txBody>
          <a:bodyPr>
            <a:normAutofit/>
          </a:bodyPr>
          <a:lstStyle/>
          <a:p>
            <a:pPr marL="342891" indent="-342891" algn="l">
              <a:buFont typeface="Wingdings" panose="05000000000000000000" pitchFamily="2" charset="2"/>
              <a:buChar char="ü"/>
            </a:pPr>
            <a:endParaRPr lang="lv-LV" sz="2000" dirty="0">
              <a:highlight>
                <a:srgbClr val="FFFF00"/>
              </a:highlight>
            </a:endParaRPr>
          </a:p>
          <a:p>
            <a:pPr algn="l"/>
            <a:r>
              <a:rPr lang="lv-LV" sz="2200" b="1" dirty="0">
                <a:solidFill>
                  <a:srgbClr val="C00000"/>
                </a:solidFill>
              </a:rPr>
              <a:t>III. MULTIPROFESIONĀLA </a:t>
            </a:r>
            <a:r>
              <a:rPr lang="lv-LV" sz="2200" b="1" u="sng" dirty="0">
                <a:solidFill>
                  <a:srgbClr val="C00000"/>
                </a:solidFill>
              </a:rPr>
              <a:t>ATBALSTA KOORDINĒŠANA KRITISKĀS SITUĀCIJĀS </a:t>
            </a:r>
          </a:p>
          <a:p>
            <a:pPr marL="342891" indent="-342891" algn="l">
              <a:buFont typeface="Wingdings" panose="05000000000000000000" pitchFamily="2" charset="2"/>
              <a:buChar char="ü"/>
            </a:pPr>
            <a:r>
              <a:rPr lang="lv-LV" sz="1800" dirty="0"/>
              <a:t>Vardarbības mājās, skolā, e-vidē profilakse un sadarbība &amp; līdzdarbība akūtos gadījumos</a:t>
            </a:r>
          </a:p>
          <a:p>
            <a:pPr marL="342891" indent="-342891" algn="l">
              <a:buFont typeface="Wingdings" panose="05000000000000000000" pitchFamily="2" charset="2"/>
              <a:buChar char="ü"/>
            </a:pPr>
            <a:r>
              <a:rPr lang="lv-LV" sz="1800" dirty="0"/>
              <a:t>Atkarību profilakse un sadarbība &amp; līdzdarbība akūtos gadījumos</a:t>
            </a:r>
          </a:p>
          <a:p>
            <a:pPr marL="342891" indent="-342891" algn="l">
              <a:buFont typeface="Wingdings" panose="05000000000000000000" pitchFamily="2" charset="2"/>
              <a:buChar char="ü"/>
            </a:pPr>
            <a:r>
              <a:rPr lang="lv-LV" sz="1800" dirty="0"/>
              <a:t>Organizatoriski konsultatīva palīdzība bērniem &amp; ģimenēm rehabilitācijas pasākumu nodrošināšanā </a:t>
            </a:r>
            <a:br>
              <a:rPr lang="lv-LV" sz="1800" dirty="0"/>
            </a:br>
            <a:r>
              <a:rPr lang="lv-LV" sz="1800" dirty="0"/>
              <a:t>(t.sk., «mūžīgie bērni»)</a:t>
            </a:r>
          </a:p>
          <a:p>
            <a:pPr marL="342891" indent="-342891" algn="l">
              <a:buFont typeface="Wingdings" panose="05000000000000000000" pitchFamily="2" charset="2"/>
              <a:buChar char="ü"/>
            </a:pPr>
            <a:r>
              <a:rPr lang="lv-LV" sz="1800" dirty="0"/>
              <a:t>Sociālās integrācijas&amp; korekcijas agrīnā atbalsta sistēmas veidošana bērniem un ģimenēm</a:t>
            </a:r>
          </a:p>
          <a:p>
            <a:pPr algn="l"/>
            <a:endParaRPr lang="lv-LV" sz="1800" dirty="0"/>
          </a:p>
          <a:p>
            <a:pPr algn="l"/>
            <a:r>
              <a:rPr lang="lv-LV" sz="2200" b="1" dirty="0">
                <a:solidFill>
                  <a:srgbClr val="C00000"/>
                </a:solidFill>
              </a:rPr>
              <a:t>IV. DIENESTA </a:t>
            </a:r>
            <a:r>
              <a:rPr lang="lv-LV" sz="2200" b="1" u="sng" dirty="0">
                <a:solidFill>
                  <a:srgbClr val="C00000"/>
                </a:solidFill>
              </a:rPr>
              <a:t>PERSONĀLRESURSU APMĀCĪBA un KOMPETENČU ATTĪSTĪBA</a:t>
            </a:r>
          </a:p>
          <a:p>
            <a:pPr marL="342891" indent="-342891" algn="l">
              <a:buFont typeface="Wingdings" panose="05000000000000000000" pitchFamily="2" charset="2"/>
              <a:buChar char="ü"/>
            </a:pPr>
            <a:r>
              <a:rPr lang="lv-LV" sz="1800" dirty="0"/>
              <a:t>Pedagogu, psihologu u.c. bērnu audzināšanā un aprūpē iesaistīto zināšanu, prasmju un kompetenču attīstība</a:t>
            </a:r>
          </a:p>
          <a:p>
            <a:pPr marL="342891" indent="-342891" algn="l">
              <a:buFont typeface="Wingdings" panose="05000000000000000000" pitchFamily="2" charset="2"/>
              <a:buChar char="ü"/>
            </a:pPr>
            <a:r>
              <a:rPr lang="lv-LV" sz="1800" dirty="0"/>
              <a:t>Metodiskais darbs preventīvā darba profesionālo metožu un instrumentu attīstībai</a:t>
            </a:r>
          </a:p>
          <a:p>
            <a:pPr marL="342891" indent="-342891" algn="l">
              <a:buFont typeface="Wingdings" panose="05000000000000000000" pitchFamily="2" charset="2"/>
              <a:buChar char="ü"/>
            </a:pPr>
            <a:r>
              <a:rPr lang="lv-LV" sz="1800" dirty="0">
                <a:solidFill>
                  <a:srgbClr val="000000"/>
                </a:solidFill>
              </a:rPr>
              <a:t>Inovatīvu labās prakses piemēru aprobācija, adaptēšana izmantošanai Latvijā un ieviešana</a:t>
            </a:r>
            <a:r>
              <a:rPr lang="lv-LV" sz="1800" dirty="0"/>
              <a:t> </a:t>
            </a:r>
          </a:p>
          <a:p>
            <a:pPr marL="342891" indent="-342891" algn="l">
              <a:buFont typeface="Wingdings" panose="05000000000000000000" pitchFamily="2" charset="2"/>
              <a:buChar char="ü"/>
            </a:pPr>
            <a:endParaRPr lang="lv-LV" sz="1800" dirty="0"/>
          </a:p>
          <a:p>
            <a:pPr marL="342891" indent="-342891" algn="l">
              <a:buFont typeface="Wingdings" panose="05000000000000000000" pitchFamily="2" charset="2"/>
              <a:buChar char="ü"/>
            </a:pPr>
            <a:endParaRPr lang="lv-LV" sz="1800" dirty="0"/>
          </a:p>
          <a:p>
            <a:pPr marL="342891" indent="-342891" algn="l">
              <a:buFont typeface="Wingdings" panose="05000000000000000000" pitchFamily="2" charset="2"/>
              <a:buChar char="ü"/>
            </a:pPr>
            <a:endParaRPr lang="lv-LV" sz="2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B67BCC5-3670-476C-B4B1-0D14EF394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62D2-EF59-4193-8832-CAF6E94B4769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2" descr="Care, childcare, children, kids, love, protection, rights icon">
            <a:extLst>
              <a:ext uri="{FF2B5EF4-FFF2-40B4-BE49-F238E27FC236}">
                <a16:creationId xmlns:a16="http://schemas.microsoft.com/office/drawing/2014/main" xmlns="" id="{2CCD1DD0-1333-4AC4-85D9-AA0FAFB0A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2" y="95252"/>
            <a:ext cx="1494452" cy="124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68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6242" y="1605860"/>
            <a:ext cx="6653985" cy="4332949"/>
          </a:xfrm>
        </p:spPr>
        <p:txBody>
          <a:bodyPr>
            <a:noAutofit/>
          </a:bodyPr>
          <a:lstStyle/>
          <a:p>
            <a:pPr marL="285744" indent="-285744">
              <a:buClr>
                <a:srgbClr val="336699"/>
              </a:buClr>
              <a:buSzPct val="108000"/>
              <a:buFont typeface="Wingdings" panose="05000000000000000000" pitchFamily="2" charset="2"/>
              <a:buChar char="§"/>
            </a:pPr>
            <a:r>
              <a:rPr lang="lv-LV" sz="1400" b="1" dirty="0">
                <a:solidFill>
                  <a:schemeClr val="accent1">
                    <a:lumMod val="50000"/>
                  </a:schemeClr>
                </a:solidFill>
              </a:rPr>
              <a:t>Agrīnas intervences </a:t>
            </a:r>
            <a:r>
              <a:rPr lang="lv-LV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bērniem ar </a:t>
            </a:r>
            <a:r>
              <a:rPr lang="lv-LV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psihomotoriem</a:t>
            </a:r>
            <a:r>
              <a:rPr lang="lv-LV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vai </a:t>
            </a:r>
            <a:r>
              <a:rPr lang="lv-LV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psihosociāliem</a:t>
            </a:r>
            <a:r>
              <a:rPr lang="lv-LV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traucējumiem </a:t>
            </a:r>
            <a:endParaRPr lang="lv-LV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44" indent="-285744">
              <a:buClr>
                <a:srgbClr val="336699"/>
              </a:buClr>
              <a:buSzPct val="108000"/>
              <a:buFont typeface="Wingdings" panose="05000000000000000000" pitchFamily="2" charset="2"/>
              <a:buChar char="§"/>
            </a:pPr>
            <a:r>
              <a:rPr lang="lv-LV" sz="1400" b="1" dirty="0">
                <a:solidFill>
                  <a:schemeClr val="accent1">
                    <a:lumMod val="50000"/>
                  </a:schemeClr>
                </a:solidFill>
              </a:rPr>
              <a:t>Multimodālas</a:t>
            </a:r>
            <a:r>
              <a:rPr lang="lv-LV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lv-LV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programmas bērniem ar uzvedības  </a:t>
            </a:r>
            <a:r>
              <a:rPr lang="lv-LV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 emocionāliem traucējumiem </a:t>
            </a:r>
          </a:p>
          <a:p>
            <a:pPr marL="285744" indent="-285744">
              <a:buClr>
                <a:srgbClr val="336699"/>
              </a:buClr>
              <a:buSzPct val="108000"/>
              <a:buFont typeface="Wingdings" panose="05000000000000000000" pitchFamily="2" charset="2"/>
              <a:buChar char="§"/>
            </a:pPr>
            <a:r>
              <a:rPr lang="lv-LV" sz="1400" b="1" dirty="0">
                <a:solidFill>
                  <a:schemeClr val="accent1">
                    <a:lumMod val="50000"/>
                  </a:schemeClr>
                </a:solidFill>
              </a:rPr>
              <a:t>Profilakses programmas </a:t>
            </a:r>
            <a:r>
              <a:rPr lang="lv-LV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vardarbības risku mazināšanai</a:t>
            </a:r>
          </a:p>
          <a:p>
            <a:pPr marL="285744" indent="-285744">
              <a:buClr>
                <a:srgbClr val="336699"/>
              </a:buClr>
              <a:buSzPct val="108000"/>
              <a:buFont typeface="Wingdings" panose="05000000000000000000" pitchFamily="2" charset="2"/>
              <a:buChar char="§"/>
            </a:pPr>
            <a:r>
              <a:rPr lang="lv-LV" sz="1400" b="1" dirty="0">
                <a:solidFill>
                  <a:schemeClr val="accent1">
                    <a:lumMod val="50000"/>
                  </a:schemeClr>
                </a:solidFill>
              </a:rPr>
              <a:t>Sociālo </a:t>
            </a:r>
            <a:r>
              <a:rPr lang="lv-LV" sz="1400" b="1" dirty="0">
                <a:solidFill>
                  <a:schemeClr val="accent1">
                    <a:lumMod val="50000"/>
                  </a:schemeClr>
                </a:solidFill>
              </a:rPr>
              <a:t>prasmju pilnveide </a:t>
            </a:r>
            <a:r>
              <a:rPr lang="lv-LV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jauniešiem ar antisociālas uzvedības </a:t>
            </a:r>
            <a:r>
              <a:rPr lang="lv-LV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vai atkarību veidošanās risku</a:t>
            </a:r>
          </a:p>
          <a:p>
            <a:pPr marL="285744" indent="-285744">
              <a:buClr>
                <a:srgbClr val="336699"/>
              </a:buClr>
              <a:buSzPct val="108000"/>
              <a:buFont typeface="Wingdings" panose="05000000000000000000" pitchFamily="2" charset="2"/>
              <a:buChar char="§"/>
            </a:pPr>
            <a:r>
              <a:rPr lang="lv-LV" sz="1400" b="1" dirty="0">
                <a:solidFill>
                  <a:schemeClr val="accent1">
                    <a:lumMod val="50000"/>
                  </a:schemeClr>
                </a:solidFill>
              </a:rPr>
              <a:t>Asistents bērniem </a:t>
            </a:r>
            <a:r>
              <a:rPr lang="lv-LV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 1,5 </a:t>
            </a:r>
            <a:r>
              <a:rPr lang="lv-LV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g.v</a:t>
            </a:r>
            <a:r>
              <a:rPr lang="lv-LV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bez sasaistes ar invaliditātes statusu </a:t>
            </a:r>
            <a:endParaRPr lang="lv-LV" sz="1400" dirty="0">
              <a:solidFill>
                <a:srgbClr val="FF0000"/>
              </a:solidFill>
            </a:endParaRPr>
          </a:p>
          <a:p>
            <a:pPr marL="285744" indent="-285744">
              <a:buClr>
                <a:srgbClr val="336699"/>
              </a:buClr>
              <a:buSzPct val="108000"/>
              <a:buFont typeface="Wingdings" panose="05000000000000000000" pitchFamily="2" charset="2"/>
              <a:buChar char="§"/>
            </a:pPr>
            <a:r>
              <a:rPr lang="lv-LV" sz="1400" b="1" dirty="0">
                <a:solidFill>
                  <a:schemeClr val="accent1">
                    <a:lumMod val="50000"/>
                  </a:schemeClr>
                </a:solidFill>
              </a:rPr>
              <a:t>Izglītības psihologa </a:t>
            </a:r>
            <a:r>
              <a:rPr lang="lv-LV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pieejamība pirmskolas vecuma </a:t>
            </a:r>
            <a:r>
              <a:rPr lang="lv-LV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bērniem</a:t>
            </a:r>
            <a:endParaRPr lang="lv-LV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44" indent="-285744">
              <a:buClr>
                <a:srgbClr val="336699"/>
              </a:buClr>
              <a:buSzPct val="108000"/>
              <a:buFont typeface="Wingdings" panose="05000000000000000000" pitchFamily="2" charset="2"/>
              <a:buChar char="§"/>
            </a:pPr>
            <a:endParaRPr lang="lv-LV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44" indent="-285744">
              <a:buClr>
                <a:srgbClr val="336699"/>
              </a:buClr>
              <a:buSzPct val="108000"/>
              <a:buFont typeface="Wingdings" panose="05000000000000000000" pitchFamily="2" charset="2"/>
              <a:buChar char="§"/>
            </a:pPr>
            <a:r>
              <a:rPr lang="lv-LV" sz="1400" b="1" dirty="0" err="1">
                <a:solidFill>
                  <a:schemeClr val="accent1">
                    <a:lumMod val="50000"/>
                  </a:schemeClr>
                </a:solidFill>
              </a:rPr>
              <a:t>Supervīzijas</a:t>
            </a:r>
            <a:r>
              <a:rPr lang="lv-LV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un atbalsta grupas pedagogiem</a:t>
            </a:r>
          </a:p>
          <a:p>
            <a:pPr marL="285744" indent="-285744">
              <a:buClr>
                <a:srgbClr val="336699"/>
              </a:buClr>
              <a:buSzPct val="108000"/>
              <a:buFont typeface="Wingdings" panose="05000000000000000000" pitchFamily="2" charset="2"/>
              <a:buChar char="§"/>
            </a:pPr>
            <a:r>
              <a:rPr lang="lv-LV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Praktiski treniņi pedagogiem</a:t>
            </a:r>
          </a:p>
          <a:p>
            <a:pPr marL="285744" indent="-285744">
              <a:buClr>
                <a:srgbClr val="336699"/>
              </a:buClr>
              <a:buSzPct val="108000"/>
              <a:buFont typeface="Wingdings" panose="05000000000000000000" pitchFamily="2" charset="2"/>
              <a:buChar char="§"/>
            </a:pPr>
            <a:r>
              <a:rPr lang="lv-LV" sz="1400" b="1" dirty="0">
                <a:solidFill>
                  <a:schemeClr val="accent1">
                    <a:lumMod val="50000"/>
                  </a:schemeClr>
                </a:solidFill>
              </a:rPr>
              <a:t>Metodisks atbalsts </a:t>
            </a:r>
            <a:r>
              <a:rPr lang="lv-LV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pedagogiem, policijai</a:t>
            </a:r>
            <a:r>
              <a:rPr lang="lv-LV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bāriņtiesām, sociālajiem dienestiem</a:t>
            </a:r>
          </a:p>
          <a:p>
            <a:pPr marL="285744" indent="-285744">
              <a:buClr>
                <a:srgbClr val="336699"/>
              </a:buClr>
              <a:buSzPct val="108000"/>
              <a:buFont typeface="Wingdings" panose="05000000000000000000" pitchFamily="2" charset="2"/>
              <a:buChar char="§"/>
            </a:pPr>
            <a:endParaRPr lang="lv-LV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44" indent="-285744">
              <a:buClr>
                <a:srgbClr val="336699"/>
              </a:buClr>
              <a:buSzPct val="108000"/>
              <a:buFont typeface="Wingdings" panose="05000000000000000000" pitchFamily="2" charset="2"/>
              <a:buChar char="§"/>
            </a:pPr>
            <a:r>
              <a:rPr lang="lv-LV" sz="1400" b="1" dirty="0" smtClean="0">
                <a:solidFill>
                  <a:schemeClr val="accent1">
                    <a:lumMod val="50000"/>
                  </a:schemeClr>
                </a:solidFill>
              </a:rPr>
              <a:t>Atbalsta </a:t>
            </a:r>
            <a:r>
              <a:rPr lang="lv-LV" sz="1400" b="1" dirty="0">
                <a:solidFill>
                  <a:schemeClr val="accent1">
                    <a:lumMod val="50000"/>
                  </a:schemeClr>
                </a:solidFill>
              </a:rPr>
              <a:t>grupas</a:t>
            </a:r>
            <a:r>
              <a:rPr lang="lv-LV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ģimenēm</a:t>
            </a:r>
          </a:p>
          <a:p>
            <a:pPr marL="285744" indent="-285744">
              <a:buClr>
                <a:srgbClr val="336699"/>
              </a:buClr>
              <a:buSzPct val="108000"/>
              <a:buFont typeface="Wingdings" panose="05000000000000000000" pitchFamily="2" charset="2"/>
              <a:buChar char="§"/>
            </a:pPr>
            <a:r>
              <a:rPr lang="lv-LV" sz="1400" b="1" dirty="0">
                <a:solidFill>
                  <a:schemeClr val="accent1">
                    <a:lumMod val="50000"/>
                  </a:schemeClr>
                </a:solidFill>
              </a:rPr>
              <a:t>Vecāku prasmju </a:t>
            </a:r>
            <a:r>
              <a:rPr lang="lv-LV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pilnveide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762392" y="6324600"/>
            <a:ext cx="600808" cy="304800"/>
          </a:xfrm>
        </p:spPr>
        <p:txBody>
          <a:bodyPr/>
          <a:lstStyle/>
          <a:p>
            <a:pPr>
              <a:defRPr/>
            </a:pPr>
            <a:fld id="{24B62CEE-425B-4AF4-B137-8E8830A22B4E}" type="slidenum">
              <a:rPr lang="en-US" altLang="lv-LV" smtClean="0"/>
              <a:pPr>
                <a:defRPr/>
              </a:pPr>
              <a:t>12</a:t>
            </a:fld>
            <a:endParaRPr lang="en-US" altLang="lv-LV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70435" y="278638"/>
            <a:ext cx="6096000" cy="1118772"/>
          </a:xfrm>
        </p:spPr>
        <p:txBody>
          <a:bodyPr>
            <a:normAutofit/>
          </a:bodyPr>
          <a:lstStyle/>
          <a:p>
            <a:pPr algn="ctr"/>
            <a:r>
              <a:rPr lang="lv-LV" cap="all" dirty="0">
                <a:solidFill>
                  <a:srgbClr val="B40000"/>
                </a:solidFill>
              </a:rPr>
              <a:t>JAUNI pakalpojumi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21A852D-C949-41E5-9193-5E3D302FE4A4}"/>
              </a:ext>
            </a:extLst>
          </p:cNvPr>
          <p:cNvGrpSpPr/>
          <p:nvPr/>
        </p:nvGrpSpPr>
        <p:grpSpPr>
          <a:xfrm>
            <a:off x="2165840" y="1605857"/>
            <a:ext cx="1398645" cy="2007356"/>
            <a:chOff x="3872677" y="2726391"/>
            <a:chExt cx="1398645" cy="140521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B66E2EEE-E302-4D0F-A03D-977D23969A3E}"/>
                </a:ext>
              </a:extLst>
            </p:cNvPr>
            <p:cNvSpPr/>
            <p:nvPr/>
          </p:nvSpPr>
          <p:spPr>
            <a:xfrm>
              <a:off x="3872677" y="2726391"/>
              <a:ext cx="1398645" cy="1405218"/>
            </a:xfrm>
            <a:prstGeom prst="roundRect">
              <a:avLst>
                <a:gd name="adj" fmla="val 10000"/>
              </a:avLst>
            </a:prstGeom>
            <a:solidFill>
              <a:srgbClr val="B3D7DF">
                <a:alpha val="9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xmlns="" id="{088A2948-64FE-407D-A867-027ED7F7C7CE}"/>
                </a:ext>
              </a:extLst>
            </p:cNvPr>
            <p:cNvSpPr txBox="1"/>
            <p:nvPr/>
          </p:nvSpPr>
          <p:spPr>
            <a:xfrm>
              <a:off x="3913642" y="2767356"/>
              <a:ext cx="1316715" cy="13232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1" tIns="49531" rIns="49531" bIns="49531" numCol="1" spcCol="1270" anchor="ctr" anchorCtr="0">
              <a:noAutofit/>
            </a:bodyPr>
            <a:lstStyle/>
            <a:p>
              <a:pPr algn="ctr" defTabSz="577836">
                <a:lnSpc>
                  <a:spcPct val="90000"/>
                </a:lnSpc>
                <a:spcAft>
                  <a:spcPct val="35000"/>
                </a:spcAft>
              </a:pPr>
              <a:r>
                <a:rPr lang="lv-LV" sz="1300" dirty="0">
                  <a:latin typeface="Verdana" panose="020B0604030504040204" pitchFamily="34" charset="0"/>
                  <a:ea typeface="Verdana" panose="020B0604030504040204" pitchFamily="34" charset="0"/>
                </a:rPr>
                <a:t>BĒRNIEM UN       JAUNIEŠIEM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02D904C-40A9-465C-A2F0-6D26ADD4D7F8}"/>
              </a:ext>
            </a:extLst>
          </p:cNvPr>
          <p:cNvGrpSpPr/>
          <p:nvPr/>
        </p:nvGrpSpPr>
        <p:grpSpPr>
          <a:xfrm>
            <a:off x="2165214" y="4090846"/>
            <a:ext cx="1398645" cy="1272599"/>
            <a:chOff x="3872677" y="2726391"/>
            <a:chExt cx="1398645" cy="1405218"/>
          </a:xfrm>
          <a:solidFill>
            <a:srgbClr val="66ADBE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93556A92-A0D8-4AF7-810B-322FDB4B3AFE}"/>
                </a:ext>
              </a:extLst>
            </p:cNvPr>
            <p:cNvSpPr/>
            <p:nvPr/>
          </p:nvSpPr>
          <p:spPr>
            <a:xfrm>
              <a:off x="3872677" y="2726391"/>
              <a:ext cx="1398645" cy="140521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xmlns="" id="{4EBC72C6-6DCD-4079-B651-82BB0A8F213F}"/>
                </a:ext>
              </a:extLst>
            </p:cNvPr>
            <p:cNvSpPr txBox="1"/>
            <p:nvPr/>
          </p:nvSpPr>
          <p:spPr>
            <a:xfrm>
              <a:off x="3913642" y="2767356"/>
              <a:ext cx="1316715" cy="13232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1" tIns="49531" rIns="49531" bIns="49531" numCol="1" spcCol="1270" anchor="ctr" anchorCtr="0">
              <a:noAutofit/>
            </a:bodyPr>
            <a:lstStyle/>
            <a:p>
              <a:pPr algn="ctr" defTabSz="577836">
                <a:lnSpc>
                  <a:spcPct val="90000"/>
                </a:lnSpc>
                <a:spcAft>
                  <a:spcPct val="35000"/>
                </a:spcAft>
              </a:pPr>
              <a:r>
                <a:rPr lang="lv-LV" sz="1300" dirty="0">
                  <a:latin typeface="Verdana" panose="020B0604030504040204" pitchFamily="34" charset="0"/>
                  <a:ea typeface="Verdana" panose="020B0604030504040204" pitchFamily="34" charset="0"/>
                </a:rPr>
                <a:t>IESTĀDĒM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391DC69-8E0F-4053-8575-6FE6F1D11E16}"/>
              </a:ext>
            </a:extLst>
          </p:cNvPr>
          <p:cNvGrpSpPr/>
          <p:nvPr/>
        </p:nvGrpSpPr>
        <p:grpSpPr>
          <a:xfrm>
            <a:off x="2165840" y="5569519"/>
            <a:ext cx="1398645" cy="1072456"/>
            <a:chOff x="3872677" y="2726391"/>
            <a:chExt cx="1398645" cy="1405218"/>
          </a:xfrm>
          <a:solidFill>
            <a:srgbClr val="3E8494"/>
          </a:solidFill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1EB02E82-26BD-402C-A60C-DE555BA1E014}"/>
                </a:ext>
              </a:extLst>
            </p:cNvPr>
            <p:cNvSpPr/>
            <p:nvPr/>
          </p:nvSpPr>
          <p:spPr>
            <a:xfrm>
              <a:off x="3872677" y="2726391"/>
              <a:ext cx="1398645" cy="140521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xmlns="" id="{C68F06C7-A76F-4D24-80EB-4CF32873C371}"/>
                </a:ext>
              </a:extLst>
            </p:cNvPr>
            <p:cNvSpPr txBox="1"/>
            <p:nvPr/>
          </p:nvSpPr>
          <p:spPr>
            <a:xfrm>
              <a:off x="3913642" y="2767356"/>
              <a:ext cx="1316715" cy="13232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1" tIns="49531" rIns="49531" bIns="49531" numCol="1" spcCol="1270" anchor="ctr" anchorCtr="0">
              <a:noAutofit/>
            </a:bodyPr>
            <a:lstStyle/>
            <a:p>
              <a:pPr algn="ctr"/>
              <a:r>
                <a:rPr lang="lv-LV" sz="1300" dirty="0">
                  <a:latin typeface="Verdana" panose="020B0604030504040204" pitchFamily="34" charset="0"/>
                  <a:ea typeface="Verdana" panose="020B0604030504040204" pitchFamily="34" charset="0"/>
                </a:rPr>
                <a:t>VECĀKIEM UN </a:t>
              </a:r>
            </a:p>
            <a:p>
              <a:pPr algn="ctr"/>
              <a:r>
                <a:rPr lang="lv-LV" sz="1300" dirty="0">
                  <a:latin typeface="Verdana" panose="020B0604030504040204" pitchFamily="34" charset="0"/>
                  <a:ea typeface="Verdana" panose="020B0604030504040204" pitchFamily="34" charset="0"/>
                </a:rPr>
                <a:t>ĢIMENĒM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88190" y="1"/>
            <a:ext cx="2242868" cy="1518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lv-LV"/>
          </a:p>
        </p:txBody>
      </p:sp>
      <p:pic>
        <p:nvPicPr>
          <p:cNvPr id="22" name="Picture 2" descr="Care, childcare, children, kids, love, protection, rights icon">
            <a:extLst>
              <a:ext uri="{FF2B5EF4-FFF2-40B4-BE49-F238E27FC236}">
                <a16:creationId xmlns:a16="http://schemas.microsoft.com/office/drawing/2014/main" xmlns="" id="{2CCD1DD0-1333-4AC4-85D9-AA0FAFB0A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2" y="95252"/>
            <a:ext cx="1494452" cy="124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7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7383" y="381000"/>
            <a:ext cx="6096000" cy="1036643"/>
          </a:xfrm>
        </p:spPr>
        <p:txBody>
          <a:bodyPr/>
          <a:lstStyle/>
          <a:p>
            <a:r>
              <a:rPr lang="lv-LV" dirty="0" smtClean="0">
                <a:solidFill>
                  <a:srgbClr val="B40000"/>
                </a:solidFill>
              </a:rPr>
              <a:t>IZMAIŅU IETEKME</a:t>
            </a:r>
            <a:endParaRPr lang="lv-LV" dirty="0">
              <a:solidFill>
                <a:srgbClr val="B4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7383" y="1312383"/>
            <a:ext cx="6096000" cy="4302283"/>
          </a:xfrm>
        </p:spPr>
        <p:txBody>
          <a:bodyPr>
            <a:normAutofit fontScale="92500" lnSpcReduction="20000"/>
          </a:bodyPr>
          <a:lstStyle/>
          <a:p>
            <a:pPr marL="342891" indent="-34289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Mazinās </a:t>
            </a: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nepilngadīgo </a:t>
            </a: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skaits </a:t>
            </a: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 mācīšanās traucējumiem</a:t>
            </a:r>
          </a:p>
          <a:p>
            <a:pPr marL="342891" indent="-34289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Uzlabojas </a:t>
            </a: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bērnu </a:t>
            </a: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sasniegumi </a:t>
            </a: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skolā</a:t>
            </a:r>
          </a:p>
          <a:p>
            <a:pPr marL="342891" indent="-34289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Uzlabojas </a:t>
            </a: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bērnu </a:t>
            </a: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fiziskā veselība </a:t>
            </a: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 dzīves </a:t>
            </a: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kvalitāte</a:t>
            </a:r>
            <a:endParaRPr lang="lv-LV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891" indent="-34289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Mazinās sociālā atstumtība</a:t>
            </a:r>
            <a:endParaRPr lang="lv-LV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891" indent="-34289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Novērsti vardarbības </a:t>
            </a: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riski</a:t>
            </a:r>
          </a:p>
          <a:p>
            <a:pPr marL="342891" indent="-34289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Mazinās priekšlaicīgas skolas pamešanas risks</a:t>
            </a:r>
          </a:p>
          <a:p>
            <a:pPr marL="342891" indent="-34289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Labāka izglītība bērniem ar speciālām vajadzībām</a:t>
            </a:r>
            <a:endParaRPr lang="lv-LV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46" indent="-171446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lv-LV" sz="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891" indent="-34289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Mazinās jauniešu skaits ar antisociālu uzvedību</a:t>
            </a:r>
          </a:p>
          <a:p>
            <a:pPr marL="342891" indent="-34289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Mazinās iedzīvotāju skaits ar psihiskām saslimšanām</a:t>
            </a:r>
          </a:p>
          <a:p>
            <a:pPr marL="342891" indent="-34289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Mazinās slogs un izdevumi veselības aprūpes sektorā</a:t>
            </a:r>
          </a:p>
          <a:p>
            <a:pPr marL="342891" indent="-34289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Mazinās priekšlaicīgas invaliditātes un darbspēju zaudējuma riski</a:t>
            </a:r>
          </a:p>
          <a:p>
            <a:pPr marL="342891" indent="-34289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Mazinās slogs un izdevumi sociālā jomā</a:t>
            </a:r>
          </a:p>
          <a:p>
            <a:pPr marL="342891" indent="-34289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Stiprinās cilvēka </a:t>
            </a:r>
            <a:r>
              <a:rPr lang="lv-LV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drošumspēja</a:t>
            </a: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un individuālie resursi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929445" y="6324600"/>
            <a:ext cx="433755" cy="304800"/>
          </a:xfrm>
        </p:spPr>
        <p:txBody>
          <a:bodyPr/>
          <a:lstStyle/>
          <a:p>
            <a:pPr>
              <a:defRPr/>
            </a:pPr>
            <a:fld id="{24B62CEE-425B-4AF4-B137-8E8830A22B4E}" type="slidenum">
              <a:rPr lang="en-US" altLang="lv-LV" smtClean="0"/>
              <a:pPr>
                <a:defRPr/>
              </a:pPr>
              <a:t>13</a:t>
            </a:fld>
            <a:endParaRPr lang="en-US" altLang="lv-LV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14317507"/>
              </p:ext>
            </p:extLst>
          </p:nvPr>
        </p:nvGraphicFramePr>
        <p:xfrm>
          <a:off x="2094969" y="1578635"/>
          <a:ext cx="1398647" cy="3513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ight Brace 7"/>
          <p:cNvSpPr/>
          <p:nvPr/>
        </p:nvSpPr>
        <p:spPr>
          <a:xfrm rot="5400000">
            <a:off x="6727015" y="2893254"/>
            <a:ext cx="359019" cy="5618284"/>
          </a:xfrm>
          <a:prstGeom prst="rightBrace">
            <a:avLst/>
          </a:prstGeom>
          <a:ln>
            <a:solidFill>
              <a:srgbClr val="489B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TextBox 8"/>
          <p:cNvSpPr txBox="1"/>
          <p:nvPr/>
        </p:nvSpPr>
        <p:spPr>
          <a:xfrm>
            <a:off x="4366799" y="5961274"/>
            <a:ext cx="4841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1600" b="1" dirty="0">
                <a:solidFill>
                  <a:srgbClr val="B4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lv-LV" sz="1600" b="1" dirty="0">
                <a:solidFill>
                  <a:srgbClr val="B4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riekšnoteikumi </a:t>
            </a:r>
            <a:r>
              <a:rPr lang="lv-LV" sz="1600" b="1" dirty="0">
                <a:solidFill>
                  <a:srgbClr val="B4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lv-LV" sz="1600" b="1" dirty="0">
                <a:solidFill>
                  <a:srgbClr val="B4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sz="1600" b="1" dirty="0">
                <a:solidFill>
                  <a:srgbClr val="B4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ekonomikas attīstībai un konkurētspējai</a:t>
            </a:r>
          </a:p>
        </p:txBody>
      </p:sp>
      <p:sp>
        <p:nvSpPr>
          <p:cNvPr id="4" name="Rectangle 3"/>
          <p:cNvSpPr/>
          <p:nvPr/>
        </p:nvSpPr>
        <p:spPr>
          <a:xfrm>
            <a:off x="267419" y="0"/>
            <a:ext cx="2622431" cy="1578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lv-LV"/>
          </a:p>
        </p:txBody>
      </p:sp>
      <p:pic>
        <p:nvPicPr>
          <p:cNvPr id="10" name="Picture 2" descr="Care, childcare, children, kids, love, protection, rights icon">
            <a:extLst>
              <a:ext uri="{FF2B5EF4-FFF2-40B4-BE49-F238E27FC236}">
                <a16:creationId xmlns:a16="http://schemas.microsoft.com/office/drawing/2014/main" xmlns="" id="{2CCD1DD0-1333-4AC4-85D9-AA0FAFB0A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2" y="95252"/>
            <a:ext cx="1494452" cy="124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15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E8305-4E2F-45DE-BBFA-C84ED933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640" y="155825"/>
            <a:ext cx="10515600" cy="789075"/>
          </a:xfrm>
        </p:spPr>
        <p:txBody>
          <a:bodyPr>
            <a:normAutofit/>
          </a:bodyPr>
          <a:lstStyle/>
          <a:p>
            <a:r>
              <a:rPr lang="lv-LV" sz="2400" b="1" dirty="0">
                <a:solidFill>
                  <a:srgbClr val="B40000"/>
                </a:solidFill>
                <a:latin typeface="+mn-lt"/>
                <a:ea typeface="Segoe UI Black" panose="020B0A02040204020203" pitchFamily="34" charset="0"/>
                <a:cs typeface="Times New Roman" panose="02020603050405020304" pitchFamily="18" charset="0"/>
              </a:rPr>
              <a:t>Veiksmīgākā </a:t>
            </a:r>
            <a:r>
              <a:rPr lang="lv-LV" sz="2400" b="1" dirty="0">
                <a:solidFill>
                  <a:srgbClr val="B40000"/>
                </a:solidFill>
                <a:latin typeface="+mn-lt"/>
                <a:ea typeface="Segoe UI Black" panose="020B0A02040204020203" pitchFamily="34" charset="0"/>
                <a:cs typeface="Calibri" panose="020F0502020204030204" pitchFamily="34" charset="0"/>
              </a:rPr>
              <a:t>finanšu</a:t>
            </a:r>
            <a:r>
              <a:rPr lang="lv-LV" sz="2400" b="1" dirty="0">
                <a:solidFill>
                  <a:srgbClr val="B40000"/>
                </a:solidFill>
                <a:latin typeface="+mn-lt"/>
                <a:ea typeface="Segoe UI Black" panose="020B0A02040204020203" pitchFamily="34" charset="0"/>
                <a:cs typeface="Times New Roman" panose="02020603050405020304" pitchFamily="18" charset="0"/>
              </a:rPr>
              <a:t> investīcija ir nevis akciju biržās, bet gan bērnos</a:t>
            </a:r>
            <a:r>
              <a:rPr lang="en-US" sz="2400" b="1" dirty="0">
                <a:solidFill>
                  <a:srgbClr val="B40000"/>
                </a:solidFill>
                <a:latin typeface="+mn-lt"/>
                <a:ea typeface="Segoe UI Black" panose="020B0A02040204020203" pitchFamily="34" charset="0"/>
                <a:cs typeface="Times New Roman" panose="02020603050405020304" pitchFamily="18" charset="0"/>
              </a:rPr>
              <a:t>! </a:t>
            </a:r>
            <a:r>
              <a:rPr lang="lv-LV" sz="2400" b="1" dirty="0">
                <a:solidFill>
                  <a:srgbClr val="B40000"/>
                </a:solidFill>
                <a:latin typeface="+mn-lt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5E7506-9C75-4E87-9FED-578485BBE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3350" y="4708185"/>
            <a:ext cx="3094423" cy="1079432"/>
          </a:xfrm>
        </p:spPr>
        <p:txBody>
          <a:bodyPr>
            <a:normAutofit fontScale="77500" lnSpcReduction="20000"/>
          </a:bodyPr>
          <a:lstStyle/>
          <a:p>
            <a:r>
              <a:rPr lang="lv-LV" dirty="0"/>
              <a:t>Čikāgas universitātes profesora Džeimsa </a:t>
            </a:r>
            <a:r>
              <a:rPr lang="lv-LV" dirty="0" err="1"/>
              <a:t>Hekmena</a:t>
            </a:r>
            <a:r>
              <a:rPr lang="lv-LV" dirty="0"/>
              <a:t> (James J. Heckman)</a:t>
            </a:r>
          </a:p>
        </p:txBody>
      </p:sp>
      <p:pic>
        <p:nvPicPr>
          <p:cNvPr id="4098" name="Picture 2" descr="Nobel-Prize Winning Economist Dr. James Heckman on Social Mobility ...">
            <a:extLst>
              <a:ext uri="{FF2B5EF4-FFF2-40B4-BE49-F238E27FC236}">
                <a16:creationId xmlns:a16="http://schemas.microsoft.com/office/drawing/2014/main" xmlns="" id="{47A1415E-30CE-4608-831D-CF228C1E3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1" y="1887130"/>
            <a:ext cx="28575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EBB4FF9-E0DB-4FBF-A027-75925CA428EB}"/>
              </a:ext>
            </a:extLst>
          </p:cNvPr>
          <p:cNvSpPr txBox="1"/>
          <p:nvPr/>
        </p:nvSpPr>
        <p:spPr>
          <a:xfrm>
            <a:off x="7753354" y="5959730"/>
            <a:ext cx="35035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Džeimss Hekmens </a:t>
            </a:r>
          </a:p>
          <a:p>
            <a:r>
              <a:rPr lang="lv-LV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Nobela miera prēmijas laureāts ekonomikā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4A4D6D-61D3-4F87-A1DE-D22358E4AE8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670" y="1526961"/>
            <a:ext cx="7314665" cy="509983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6D42AE2B-5FF5-4405-92C6-CC29672681C4}"/>
              </a:ext>
            </a:extLst>
          </p:cNvPr>
          <p:cNvSpPr txBox="1">
            <a:spLocks/>
          </p:cNvSpPr>
          <p:nvPr/>
        </p:nvSpPr>
        <p:spPr>
          <a:xfrm>
            <a:off x="1393795" y="1425491"/>
            <a:ext cx="5211192" cy="1047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lv-LV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Agrīns ieguldījums bērnībā ir GUDRA INVESTĪCIJA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lv-LV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Jo agrāk ieguldām, jo lielāka </a:t>
            </a:r>
            <a:r>
              <a:rPr lang="lv-LV" sz="1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atdeve</a:t>
            </a:r>
            <a:r>
              <a:rPr lang="lv-LV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lv-LV" sz="1400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 EUR ieguldīts  </a:t>
            </a:r>
            <a:r>
              <a:rPr lang="lv-LV" sz="1400" b="1" i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prevencijā</a:t>
            </a:r>
            <a:r>
              <a:rPr lang="lv-LV" sz="1400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lv-LV" sz="1400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= 14 EUR ietaupījums krīzes risinājumos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61937C4-AF79-48D2-A8F3-6E06DC9A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62D2-EF59-4193-8832-CAF6E94B4769}" type="slidenum">
              <a:rPr lang="en-US" smtClean="0"/>
              <a:t>14</a:t>
            </a:fld>
            <a:endParaRPr lang="en-US"/>
          </a:p>
        </p:txBody>
      </p:sp>
      <p:pic>
        <p:nvPicPr>
          <p:cNvPr id="12" name="Picture 2" descr="Care, childcare, children, kids, love, protection, rights icon">
            <a:extLst>
              <a:ext uri="{FF2B5EF4-FFF2-40B4-BE49-F238E27FC236}">
                <a16:creationId xmlns:a16="http://schemas.microsoft.com/office/drawing/2014/main" xmlns="" id="{2CCD1DD0-1333-4AC4-85D9-AA0FAFB0A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2" y="95252"/>
            <a:ext cx="1494452" cy="124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18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685" y="309634"/>
            <a:ext cx="6096000" cy="1118772"/>
          </a:xfrm>
        </p:spPr>
        <p:txBody>
          <a:bodyPr>
            <a:normAutofit/>
          </a:bodyPr>
          <a:lstStyle/>
          <a:p>
            <a:r>
              <a:rPr lang="lv-LV" cap="all" dirty="0" smtClean="0">
                <a:solidFill>
                  <a:srgbClr val="B40000"/>
                </a:solidFill>
              </a:rPr>
              <a:t>INSTITUCIONĀLAIS IETVARS</a:t>
            </a:r>
            <a:endParaRPr lang="lv-LV" cap="all" dirty="0">
              <a:solidFill>
                <a:srgbClr val="B4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0172702" y="6496832"/>
            <a:ext cx="419100" cy="304800"/>
          </a:xfrm>
        </p:spPr>
        <p:txBody>
          <a:bodyPr/>
          <a:lstStyle/>
          <a:p>
            <a:pPr>
              <a:defRPr/>
            </a:pPr>
            <a:fld id="{24B62CEE-425B-4AF4-B137-8E8830A22B4E}" type="slidenum">
              <a:rPr lang="en-US" altLang="lv-LV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 alt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19C15EBB-A92D-4B94-9D5A-D9F108DD2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309" y="1509626"/>
            <a:ext cx="5608761" cy="5100033"/>
          </a:xfrm>
        </p:spPr>
        <p:txBody>
          <a:bodyPr>
            <a:noAutofit/>
          </a:bodyPr>
          <a:lstStyle/>
          <a:p>
            <a:pPr lvl="0">
              <a:buClr>
                <a:schemeClr val="accent1">
                  <a:lumMod val="50000"/>
                </a:schemeClr>
              </a:buClr>
            </a:pPr>
            <a:r>
              <a:rPr lang="lv-LV" sz="1700" cap="all" dirty="0">
                <a:solidFill>
                  <a:srgbClr val="3F8393"/>
                </a:solidFill>
              </a:rPr>
              <a:t>Pedagoģiski psiholoģiskais atbalsta dienests</a:t>
            </a:r>
          </a:p>
          <a:p>
            <a:pPr lvl="0">
              <a:buClr>
                <a:schemeClr val="accent1">
                  <a:lumMod val="50000"/>
                </a:schemeClr>
              </a:buClr>
            </a:pPr>
            <a:endParaRPr lang="lv-LV" sz="500" dirty="0"/>
          </a:p>
          <a:p>
            <a:pPr marL="285744" indent="-285744">
              <a:lnSpc>
                <a:spcPct val="10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1500" b="1" dirty="0"/>
              <a:t>Vienota iestāde </a:t>
            </a:r>
            <a:r>
              <a:rPr lang="lv-LV" sz="1500" dirty="0" smtClean="0"/>
              <a:t>vairākās </a:t>
            </a:r>
            <a:r>
              <a:rPr lang="lv-LV" sz="1500" dirty="0"/>
              <a:t>politikas jomās</a:t>
            </a:r>
          </a:p>
          <a:p>
            <a:pPr marL="285744" indent="-285744">
              <a:lnSpc>
                <a:spcPct val="10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1500" b="1" dirty="0"/>
              <a:t>Valsts, pašvaldību, zinātnisko institūciju un nevalstiskā sektora partnerība</a:t>
            </a:r>
          </a:p>
          <a:p>
            <a:pPr marL="285744" indent="-285744">
              <a:lnSpc>
                <a:spcPct val="10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1500" dirty="0"/>
              <a:t>Valsts aģentūra</a:t>
            </a:r>
          </a:p>
          <a:p>
            <a:pPr marL="285744" indent="-285744">
              <a:lnSpc>
                <a:spcPct val="10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1500" b="1" dirty="0"/>
              <a:t>10 reģionālie centri</a:t>
            </a:r>
          </a:p>
          <a:p>
            <a:pPr marL="285744" indent="-285744">
              <a:lnSpc>
                <a:spcPct val="10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1500" dirty="0" smtClean="0"/>
              <a:t>Reģionālais </a:t>
            </a:r>
            <a:r>
              <a:rPr lang="lv-LV" sz="1500" dirty="0"/>
              <a:t>kodols </a:t>
            </a:r>
            <a:r>
              <a:rPr lang="lv-LV" sz="1500" b="1" dirty="0"/>
              <a:t>Iekļaujošas izglītības atbalsta centru </a:t>
            </a:r>
            <a:r>
              <a:rPr lang="lv-LV" sz="1500" dirty="0"/>
              <a:t>speciālisti</a:t>
            </a:r>
          </a:p>
          <a:p>
            <a:pPr marL="285744" indent="-285744">
              <a:lnSpc>
                <a:spcPct val="10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500" b="1" dirty="0"/>
              <a:t>S</a:t>
            </a:r>
            <a:r>
              <a:rPr lang="lv-LV" sz="1500" b="1" dirty="0" err="1"/>
              <a:t>peciālistu</a:t>
            </a:r>
            <a:r>
              <a:rPr lang="lv-LV" sz="1500" b="1" dirty="0"/>
              <a:t> komandu mobilitāte </a:t>
            </a:r>
            <a:r>
              <a:rPr lang="lv-LV" sz="1500" dirty="0"/>
              <a:t>pakalpojumu pieejamības nodrošināšanā</a:t>
            </a:r>
          </a:p>
          <a:p>
            <a:pPr marL="285744" indent="-285744">
              <a:lnSpc>
                <a:spcPct val="10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lv-LV" sz="1500" dirty="0"/>
              <a:t>Reģionālo centru </a:t>
            </a:r>
            <a:r>
              <a:rPr lang="lv-LV" sz="1500" b="1" dirty="0"/>
              <a:t>cieša sadarbība ar visu reģiona pašvaldību iestādēm </a:t>
            </a:r>
            <a:r>
              <a:rPr lang="lv-LV" sz="1500" dirty="0"/>
              <a:t>(izglītības, sociālais dienests, bāriņtiesas utt.)</a:t>
            </a:r>
          </a:p>
          <a:p>
            <a:pPr marL="285744" indent="-285744">
              <a:lnSpc>
                <a:spcPct val="100000"/>
              </a:lnSpc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lv-LV" sz="5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50" r="28942"/>
          <a:stretch/>
        </p:blipFill>
        <p:spPr>
          <a:xfrm>
            <a:off x="1524004" y="1919660"/>
            <a:ext cx="3142717" cy="36559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2310" y="2"/>
            <a:ext cx="2389517" cy="1509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lv-LV"/>
          </a:p>
        </p:txBody>
      </p:sp>
      <p:pic>
        <p:nvPicPr>
          <p:cNvPr id="8" name="Picture 2" descr="Care, childcare, children, kids, love, protection, rights icon">
            <a:extLst>
              <a:ext uri="{FF2B5EF4-FFF2-40B4-BE49-F238E27FC236}">
                <a16:creationId xmlns:a16="http://schemas.microsoft.com/office/drawing/2014/main" xmlns="" id="{2CCD1DD0-1333-4AC4-85D9-AA0FAFB0A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2" y="95252"/>
            <a:ext cx="1494452" cy="124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00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327" y="210588"/>
            <a:ext cx="9622655" cy="569896"/>
          </a:xfrm>
        </p:spPr>
        <p:txBody>
          <a:bodyPr>
            <a:normAutofit/>
          </a:bodyPr>
          <a:lstStyle/>
          <a:p>
            <a:r>
              <a:rPr lang="lv-LV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Dienesta </a:t>
            </a:r>
            <a:r>
              <a:rPr lang="lv-LV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IZVEIDES POSMI (1)</a:t>
            </a:r>
            <a:endParaRPr lang="en-US" sz="2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849" y="1441142"/>
            <a:ext cx="11398537" cy="52171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1400" b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lv-LV" sz="1800" b="1" u="sng" dirty="0">
                <a:solidFill>
                  <a:schemeClr val="accent6">
                    <a:lumMod val="75000"/>
                  </a:schemeClr>
                </a:solidFill>
              </a:rPr>
              <a:t>1.Posms – 2021.gada janvāris</a:t>
            </a:r>
            <a:r>
              <a:rPr lang="lv-LV" sz="1600" i="1" dirty="0"/>
              <a:t> (MK lēmums 2020.g.okt. – nov.) – </a:t>
            </a:r>
            <a:r>
              <a:rPr lang="lv-LV" sz="1800" b="1" dirty="0">
                <a:solidFill>
                  <a:schemeClr val="accent6">
                    <a:lumMod val="75000"/>
                  </a:schemeClr>
                </a:solidFill>
              </a:rPr>
              <a:t>Dienesta izveidošana uz institūciju bāzes: </a:t>
            </a:r>
          </a:p>
          <a:p>
            <a:pPr>
              <a:spcBef>
                <a:spcPts val="700"/>
              </a:spcBef>
            </a:pPr>
            <a:endParaRPr lang="lv-LV" sz="1800" dirty="0"/>
          </a:p>
          <a:p>
            <a:pPr>
              <a:spcBef>
                <a:spcPts val="700"/>
              </a:spcBef>
            </a:pPr>
            <a:r>
              <a:rPr lang="lv-LV" sz="1800" dirty="0"/>
              <a:t>Attīstības </a:t>
            </a:r>
            <a:r>
              <a:rPr lang="lv-LV" sz="1800" dirty="0"/>
              <a:t>risku/speciālo vajadzību novērtējuma instrumentu sistēmas izstrādes &amp; sistematizācijas uzsākšana </a:t>
            </a:r>
            <a:r>
              <a:rPr lang="lv-LV" sz="1800" i="1" dirty="0"/>
              <a:t>(uzsākts)</a:t>
            </a:r>
          </a:p>
          <a:p>
            <a:pPr>
              <a:spcBef>
                <a:spcPts val="700"/>
              </a:spcBef>
            </a:pPr>
            <a:r>
              <a:rPr lang="lv-LV" sz="1800" dirty="0"/>
              <a:t>Pierādījumos balstītu intervences programmu sistēmas izstrāde </a:t>
            </a:r>
            <a:r>
              <a:rPr lang="lv-LV" sz="1800" i="1" dirty="0"/>
              <a:t>(jau uzsākts)</a:t>
            </a:r>
          </a:p>
          <a:p>
            <a:pPr>
              <a:spcBef>
                <a:spcPts val="700"/>
              </a:spcBef>
            </a:pPr>
            <a:r>
              <a:rPr lang="lv-LV" sz="1800" dirty="0"/>
              <a:t>Dienesta pakalpojumu groza izstrādes uzsākšana </a:t>
            </a:r>
            <a:r>
              <a:rPr lang="lv-LV" sz="1800" i="1" dirty="0"/>
              <a:t>(ir izstrādāta pirmā versija)</a:t>
            </a:r>
          </a:p>
          <a:p>
            <a:pPr marL="0" indent="0">
              <a:buNone/>
            </a:pPr>
            <a:endParaRPr lang="lv-LV" sz="18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lv-LV" sz="1800" b="1" u="sng" dirty="0">
                <a:solidFill>
                  <a:schemeClr val="accent6">
                    <a:lumMod val="75000"/>
                  </a:schemeClr>
                </a:solidFill>
              </a:rPr>
              <a:t>2.Posms – līdz 2021.gada septembrim</a:t>
            </a:r>
          </a:p>
          <a:p>
            <a:pPr>
              <a:spcBef>
                <a:spcPts val="700"/>
              </a:spcBef>
            </a:pPr>
            <a:r>
              <a:rPr lang="lv-LV" sz="1800" dirty="0"/>
              <a:t>Attīstības risku/speciālo vajadzību novērtējuma instrumentu adaptēšana, standartizēšana </a:t>
            </a:r>
            <a:r>
              <a:rPr lang="lv-LV" sz="1800" i="1" dirty="0"/>
              <a:t>(jau uzsākts) </a:t>
            </a:r>
          </a:p>
          <a:p>
            <a:pPr>
              <a:spcBef>
                <a:spcPts val="700"/>
              </a:spcBef>
            </a:pPr>
            <a:r>
              <a:rPr lang="lv-LV" sz="1800" dirty="0"/>
              <a:t>Pierādījumos balstītu intervences programmu adaptēšana, pilotēšana </a:t>
            </a:r>
            <a:r>
              <a:rPr lang="lv-LV" sz="1800" i="1" dirty="0"/>
              <a:t>(jau uzsākts) </a:t>
            </a:r>
          </a:p>
          <a:p>
            <a:pPr>
              <a:spcBef>
                <a:spcPts val="700"/>
              </a:spcBef>
            </a:pPr>
            <a:r>
              <a:rPr lang="lv-LV" sz="1800" dirty="0"/>
              <a:t>Agrīnās </a:t>
            </a:r>
            <a:r>
              <a:rPr lang="lv-LV" sz="1800" dirty="0" err="1"/>
              <a:t>prevencijas</a:t>
            </a:r>
            <a:r>
              <a:rPr lang="lv-LV" sz="1800" dirty="0"/>
              <a:t> standartu izstrādāšana</a:t>
            </a:r>
          </a:p>
          <a:p>
            <a:pPr>
              <a:spcBef>
                <a:spcPts val="700"/>
              </a:spcBef>
            </a:pPr>
            <a:r>
              <a:rPr lang="lv-LV" sz="1800" dirty="0"/>
              <a:t>NPAIS satura integrētas attīstīšanas pienākuma pārņemšana</a:t>
            </a:r>
          </a:p>
          <a:p>
            <a:pPr>
              <a:spcBef>
                <a:spcPts val="700"/>
              </a:spcBef>
            </a:pPr>
            <a:r>
              <a:rPr lang="lv-LV" sz="1800" dirty="0"/>
              <a:t>Institucionālās struktūras paplašināšanas izvērtēšana</a:t>
            </a:r>
            <a:r>
              <a:rPr lang="lv-LV" sz="1800" b="1" dirty="0"/>
              <a:t> – modeļa izstrāde pilsētu </a:t>
            </a:r>
            <a:r>
              <a:rPr lang="lv-LV" sz="1800" b="1" i="1" dirty="0"/>
              <a:t>Iekļaujošās izglītības atbalsta centru </a:t>
            </a:r>
            <a:r>
              <a:rPr lang="lv-LV" sz="1800" b="1" dirty="0"/>
              <a:t>iekļaušanai Dienestā</a:t>
            </a:r>
          </a:p>
          <a:p>
            <a:pPr>
              <a:spcBef>
                <a:spcPts val="700"/>
              </a:spcBef>
            </a:pPr>
            <a:r>
              <a:rPr lang="lv-LV" sz="1800" dirty="0"/>
              <a:t>Normatīvā regulējuma izstrādāšana </a:t>
            </a:r>
            <a:r>
              <a:rPr lang="lv-LV" sz="1800" dirty="0"/>
              <a:t>Darbības </a:t>
            </a:r>
            <a:r>
              <a:rPr lang="lv-LV" sz="1800" dirty="0"/>
              <a:t>programmas </a:t>
            </a:r>
            <a:r>
              <a:rPr lang="lv-LV" sz="1800" dirty="0" smtClean="0"/>
              <a:t>īstenošanai</a:t>
            </a:r>
            <a:endParaRPr lang="lv-LV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1292B64-DD01-4212-A0C1-B8F4F3905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62D2-EF59-4193-8832-CAF6E94B4769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2" descr="Care, childcare, children, kids, love, protection, rights icon">
            <a:extLst>
              <a:ext uri="{FF2B5EF4-FFF2-40B4-BE49-F238E27FC236}">
                <a16:creationId xmlns:a16="http://schemas.microsoft.com/office/drawing/2014/main" xmlns="" id="{2CCD1DD0-1333-4AC4-85D9-AA0FAFB0A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2" y="95252"/>
            <a:ext cx="1494452" cy="124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6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6579" y="266305"/>
            <a:ext cx="9622655" cy="453612"/>
          </a:xfrm>
        </p:spPr>
        <p:txBody>
          <a:bodyPr>
            <a:normAutofit/>
          </a:bodyPr>
          <a:lstStyle/>
          <a:p>
            <a:r>
              <a:rPr lang="lv-LV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Dienesta </a:t>
            </a:r>
            <a:r>
              <a:rPr lang="lv-LV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IZVEIDES POSMI (2)</a:t>
            </a:r>
            <a:endParaRPr lang="en-US" sz="2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055" y="1197277"/>
            <a:ext cx="11023600" cy="53416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1400" b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  <a:p>
            <a:pPr marL="0" indent="0">
              <a:buNone/>
            </a:pPr>
            <a:endParaRPr lang="lv-LV" sz="20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lv-LV" sz="2000" b="1" u="sng" dirty="0">
                <a:solidFill>
                  <a:schemeClr val="accent6">
                    <a:lumMod val="75000"/>
                  </a:schemeClr>
                </a:solidFill>
              </a:rPr>
              <a:t>3.Posms – no 2021.gada 1.septembra …</a:t>
            </a:r>
          </a:p>
          <a:p>
            <a:pPr algn="just">
              <a:spcBef>
                <a:spcPts val="700"/>
              </a:spcBef>
            </a:pPr>
            <a:r>
              <a:rPr lang="lv-LV" sz="1900" dirty="0"/>
              <a:t>Bērnu speciālo vajadzību novērtēšanas – </a:t>
            </a:r>
            <a:r>
              <a:rPr lang="lv-LV" sz="1900" b="1" i="1" dirty="0"/>
              <a:t>Pedagoģiski medicīnisko komisiju </a:t>
            </a:r>
            <a:r>
              <a:rPr lang="lv-LV" sz="1900" b="1" dirty="0"/>
              <a:t>funkcijas – </a:t>
            </a:r>
            <a:r>
              <a:rPr lang="lv-LV" sz="1900" dirty="0"/>
              <a:t>pakāpeniska pārņemšana (</a:t>
            </a:r>
            <a:r>
              <a:rPr lang="lv-LV" sz="1900" i="1" dirty="0"/>
              <a:t>PMK reforma</a:t>
            </a:r>
            <a:r>
              <a:rPr lang="lv-LV" sz="1900" dirty="0"/>
              <a:t>)</a:t>
            </a:r>
          </a:p>
          <a:p>
            <a:pPr algn="just">
              <a:spcBef>
                <a:spcPts val="700"/>
              </a:spcBef>
            </a:pPr>
            <a:r>
              <a:rPr lang="lv-LV" sz="1900" dirty="0"/>
              <a:t>Sadarbības ar pašvaldību iestādēm un valsts institūcijām algoritmu izstrādāšana (klientu plūsmas)</a:t>
            </a:r>
          </a:p>
          <a:p>
            <a:pPr algn="just">
              <a:spcBef>
                <a:spcPts val="700"/>
              </a:spcBef>
            </a:pPr>
            <a:r>
              <a:rPr lang="lv-LV" sz="1900" b="1" i="1" dirty="0"/>
              <a:t>Reģionālo struktūrvienību veidošana</a:t>
            </a:r>
            <a:r>
              <a:rPr lang="lv-LV" sz="1900" b="1" dirty="0"/>
              <a:t>s</a:t>
            </a:r>
            <a:r>
              <a:rPr lang="lv-LV" sz="1900" dirty="0"/>
              <a:t> uzsākšana,  Dienestā iekļaujot pilsētu/administratīvo reģionu Iekļaujošās izglītības atbalsta centru un/vai līdzīgu struktūru funkcijas;</a:t>
            </a:r>
          </a:p>
          <a:p>
            <a:pPr algn="just">
              <a:spcBef>
                <a:spcPts val="700"/>
              </a:spcBef>
            </a:pPr>
            <a:r>
              <a:rPr lang="lv-LV" sz="1900" dirty="0"/>
              <a:t>Agrīnās </a:t>
            </a:r>
            <a:r>
              <a:rPr lang="lv-LV" sz="1900" dirty="0" err="1"/>
              <a:t>prevencijas</a:t>
            </a:r>
            <a:r>
              <a:rPr lang="lv-LV" sz="1900" dirty="0"/>
              <a:t> programmu ieviešana</a:t>
            </a:r>
          </a:p>
          <a:p>
            <a:pPr algn="just">
              <a:spcBef>
                <a:spcPts val="700"/>
              </a:spcBef>
            </a:pPr>
            <a:r>
              <a:rPr lang="lv-LV" sz="1900" dirty="0"/>
              <a:t>Starpnozaru atbalsta pakalpojumu un Dienesta </a:t>
            </a:r>
            <a:r>
              <a:rPr lang="lv-LV" sz="1900" dirty="0" err="1"/>
              <a:t>prevencijas</a:t>
            </a:r>
            <a:r>
              <a:rPr lang="lv-LV" sz="1900" dirty="0"/>
              <a:t> pakalpojumu integrācijas sistēmas veidošana</a:t>
            </a:r>
          </a:p>
          <a:p>
            <a:pPr algn="just">
              <a:spcBef>
                <a:spcPts val="700"/>
              </a:spcBef>
            </a:pPr>
            <a:r>
              <a:rPr lang="lv-LV" sz="1900" dirty="0"/>
              <a:t>Dienesta valsts un pašvaldību vienotā pakalpojumu groza pilnveidošana un standartizēšana</a:t>
            </a:r>
          </a:p>
          <a:p>
            <a:pPr algn="just">
              <a:spcBef>
                <a:spcPts val="700"/>
              </a:spcBef>
            </a:pPr>
            <a:r>
              <a:rPr lang="lv-LV" sz="1900" dirty="0"/>
              <a:t>Pakalpojumu sniedzēju tiesību, pienākumu, atbildību noteikšana rīcībām </a:t>
            </a:r>
            <a:r>
              <a:rPr lang="lv-LV" sz="1900" dirty="0" err="1"/>
              <a:t>prevences</a:t>
            </a:r>
            <a:r>
              <a:rPr lang="lv-LV" sz="1900" dirty="0"/>
              <a:t> un/vai krīzes  situācijās</a:t>
            </a:r>
          </a:p>
          <a:p>
            <a:pPr algn="just">
              <a:spcBef>
                <a:spcPts val="700"/>
              </a:spcBef>
            </a:pPr>
            <a:r>
              <a:rPr lang="lv-LV" sz="1900" dirty="0"/>
              <a:t>NPAIS satura integrētas attīstīšanas risinājumu izstrāde &amp; pakāpeniska ieviešana</a:t>
            </a:r>
          </a:p>
          <a:p>
            <a:pPr algn="just">
              <a:spcBef>
                <a:spcPts val="700"/>
              </a:spcBef>
            </a:pPr>
            <a:r>
              <a:rPr lang="lv-LV" sz="1900" dirty="0"/>
              <a:t>U.c.</a:t>
            </a:r>
          </a:p>
          <a:p>
            <a:pPr>
              <a:spcBef>
                <a:spcPts val="700"/>
              </a:spcBef>
            </a:pPr>
            <a:endParaRPr lang="lv-LV" sz="2000" dirty="0"/>
          </a:p>
          <a:p>
            <a:pPr marL="0" indent="0">
              <a:buNone/>
            </a:pPr>
            <a:r>
              <a:rPr lang="lv-LV" sz="20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</a:p>
          <a:p>
            <a:pPr marL="0" indent="0">
              <a:buNone/>
            </a:pPr>
            <a:endParaRPr lang="lv-LV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1292B64-DD01-4212-A0C1-B8F4F3905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62D2-EF59-4193-8832-CAF6E94B4769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2" descr="Care, childcare, children, kids, love, protection, rights icon">
            <a:extLst>
              <a:ext uri="{FF2B5EF4-FFF2-40B4-BE49-F238E27FC236}">
                <a16:creationId xmlns:a16="http://schemas.microsoft.com/office/drawing/2014/main" xmlns="" id="{2CCD1DD0-1333-4AC4-85D9-AA0FAFB0A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2" y="95252"/>
            <a:ext cx="1494452" cy="124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8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6AA59B-0CED-4BE9-B086-3278798BA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4155" y="264618"/>
            <a:ext cx="8937644" cy="719999"/>
          </a:xfrm>
        </p:spPr>
        <p:txBody>
          <a:bodyPr>
            <a:normAutofit fontScale="90000"/>
          </a:bodyPr>
          <a:lstStyle/>
          <a:p>
            <a:r>
              <a:rPr lang="lv-LV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 FONDI </a:t>
            </a:r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PREVENTĪVĀS ATBALSTA SISTĒMAS IZVEIDEI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8EAA57-B720-4871-8902-72BE14125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5072" y="1438882"/>
            <a:ext cx="10864645" cy="3661175"/>
          </a:xfrm>
        </p:spPr>
        <p:txBody>
          <a:bodyPr>
            <a:normAutofit/>
          </a:bodyPr>
          <a:lstStyle/>
          <a:p>
            <a:pPr marL="457189" indent="-457189" algn="l">
              <a:lnSpc>
                <a:spcPct val="100000"/>
              </a:lnSpc>
              <a:buFont typeface="+mj-lt"/>
              <a:buAutoNum type="arabicPeriod"/>
            </a:pPr>
            <a:endParaRPr lang="lv-LV" sz="2000" b="1" dirty="0"/>
          </a:p>
          <a:p>
            <a:pPr marL="457189" indent="-457189" algn="l">
              <a:lnSpc>
                <a:spcPct val="100000"/>
              </a:lnSpc>
              <a:buFont typeface="+mj-lt"/>
              <a:buAutoNum type="arabicPeriod"/>
            </a:pPr>
            <a:endParaRPr lang="lv-LV" sz="2000" b="1" dirty="0"/>
          </a:p>
        </p:txBody>
      </p:sp>
      <p:pic>
        <p:nvPicPr>
          <p:cNvPr id="1026" name="Picture 2" descr="Care, childcare, children, kids, love, protection, rights icon">
            <a:extLst>
              <a:ext uri="{FF2B5EF4-FFF2-40B4-BE49-F238E27FC236}">
                <a16:creationId xmlns:a16="http://schemas.microsoft.com/office/drawing/2014/main" xmlns="" id="{2CCD1DD0-1333-4AC4-85D9-AA0FAFB0A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5" y="187205"/>
            <a:ext cx="1530221" cy="127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C2352D-48D1-4655-BC90-C87C7BEE0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8843" y="6356371"/>
            <a:ext cx="2743200" cy="365125"/>
          </a:xfrm>
        </p:spPr>
        <p:txBody>
          <a:bodyPr/>
          <a:lstStyle/>
          <a:p>
            <a:fld id="{4FB962D2-EF59-4193-8832-CAF6E94B4769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464996"/>
              </p:ext>
            </p:extLst>
          </p:nvPr>
        </p:nvGraphicFramePr>
        <p:xfrm>
          <a:off x="1047566" y="1438883"/>
          <a:ext cx="9956748" cy="5026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9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279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74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91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230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9465">
                <a:tc>
                  <a:txBody>
                    <a:bodyPr/>
                    <a:lstStyle/>
                    <a:p>
                      <a:r>
                        <a:rPr lang="lv-LV" sz="1900" dirty="0" err="1"/>
                        <a:t>Nr</a:t>
                      </a:r>
                      <a:endParaRPr lang="lv-LV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900" dirty="0"/>
                        <a:t>Pasākums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900" dirty="0"/>
                        <a:t>Fonds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900" dirty="0"/>
                        <a:t>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900" dirty="0"/>
                        <a:t>Atbildīgie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5251">
                <a:tc>
                  <a:txBody>
                    <a:bodyPr/>
                    <a:lstStyle/>
                    <a:p>
                      <a:r>
                        <a:rPr lang="lv-LV" sz="1500" dirty="0"/>
                        <a:t>573,1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/>
                        <a:t>Starpnozaru sadarbības un atbalsta sistēmas izveide bērnu veselīgai attīstībai un </a:t>
                      </a:r>
                      <a:r>
                        <a:rPr lang="lv-LV" sz="1600" dirty="0" err="1"/>
                        <a:t>pašrealizācijai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/>
                        <a:t>ESF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/>
                        <a:t>4.3.6.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500" dirty="0"/>
                        <a:t>PKC, IZM, LM, VM, TM, pašvaldības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5251">
                <a:tc>
                  <a:txBody>
                    <a:bodyPr/>
                    <a:lstStyle/>
                    <a:p>
                      <a:r>
                        <a:rPr lang="lv-LV" sz="1500" dirty="0"/>
                        <a:t>601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/>
                        <a:t>Intervences ģimenes psiholoģiskā un emocionālā noturīguma veicināšanai, vardarbības mazināšanai un krīzes situācijās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/>
                        <a:t>ESF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/>
                        <a:t>4.3.6.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500" dirty="0"/>
                        <a:t>PKC, TM, IeM, LM, IZM, VM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5251">
                <a:tc>
                  <a:txBody>
                    <a:bodyPr/>
                    <a:lstStyle/>
                    <a:p>
                      <a:r>
                        <a:rPr lang="lv-LV" sz="1500" dirty="0" smtClean="0"/>
                        <a:t>603</a:t>
                      </a:r>
                      <a:endParaRPr lang="lv-LV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 smtClean="0"/>
                        <a:t>Ģimenei draudzīgas vides un sabiedrības veidošana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ESF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4.3.6.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500" dirty="0" smtClean="0"/>
                        <a:t>PKC, LM, KM, IZM, SIF</a:t>
                      </a:r>
                      <a:endParaRPr lang="lv-LV" sz="1500" dirty="0"/>
                    </a:p>
                  </a:txBody>
                  <a:tcPr/>
                </a:tc>
              </a:tr>
              <a:tr h="975251">
                <a:tc>
                  <a:txBody>
                    <a:bodyPr/>
                    <a:lstStyle/>
                    <a:p>
                      <a:r>
                        <a:rPr lang="lv-LV" sz="1500" dirty="0"/>
                        <a:t>574 (331)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/>
                        <a:t>Infrastruktūras izveide starpnozaru sadarbības un atbalsta sistēmas izveidei bērnu attīstībai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/>
                        <a:t>ERAF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/>
                        <a:t>4.2.1.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500" dirty="0"/>
                        <a:t>PKC, IZM, VM, LM, pašvaldības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6288">
                <a:tc>
                  <a:txBody>
                    <a:bodyPr/>
                    <a:lstStyle/>
                    <a:p>
                      <a:r>
                        <a:rPr lang="lv-LV" sz="1500" dirty="0"/>
                        <a:t>575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/>
                        <a:t>IKT sistēmu modernizācija labākas</a:t>
                      </a:r>
                      <a:r>
                        <a:rPr lang="lv-LV" sz="1600" baseline="0" dirty="0"/>
                        <a:t> bērnu tiesību aizsardzības sistēmas nodrošināšanai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/>
                        <a:t>ESF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/>
                        <a:t>4.3.6.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500" dirty="0"/>
                        <a:t>IeM, LM, IZM, TM, VM, VARAM, PKC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32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Picture 30" descr="AttÄlu rezultÄti vaicÄjumam âlatviaja lps logoâ">
            <a:extLst>
              <a:ext uri="{FF2B5EF4-FFF2-40B4-BE49-F238E27FC236}">
                <a16:creationId xmlns:a16="http://schemas.microsoft.com/office/drawing/2014/main" xmlns="" id="{2BCD7A5C-5C05-47B5-B71C-A50BAFA75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167" y="1095467"/>
            <a:ext cx="2428755" cy="127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xmlns="" id="{896E5FD1-5083-4D6E-98AE-BB58B583A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6933" y="1816089"/>
            <a:ext cx="971411" cy="71346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E49D6E-AB23-4CB5-8269-1F40ACA68D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0B26930-CF29-4BE3-A2F4-C9D835AFED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649136F1-4F2E-4E1D-9EFF-15EA96200AD6}"/>
              </a:ext>
            </a:extLst>
          </p:cNvPr>
          <p:cNvSpPr txBox="1">
            <a:spLocks/>
          </p:cNvSpPr>
          <p:nvPr/>
        </p:nvSpPr>
        <p:spPr>
          <a:xfrm>
            <a:off x="3440910" y="355348"/>
            <a:ext cx="6803360" cy="1036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dirty="0" smtClean="0">
                <a:solidFill>
                  <a:srgbClr val="B40000"/>
                </a:solidFill>
              </a:rPr>
              <a:t>SADARBĪBAS PARTNERI</a:t>
            </a:r>
            <a:endParaRPr lang="lv-LV" dirty="0">
              <a:solidFill>
                <a:srgbClr val="B40000"/>
              </a:solidFill>
            </a:endParaRPr>
          </a:p>
        </p:txBody>
      </p:sp>
      <p:pic>
        <p:nvPicPr>
          <p:cNvPr id="1026" name="Picture 2" descr="AttÄlu rezultÄti vaicÄjumam âTIESÄªBSARGS LOGOâ">
            <a:extLst>
              <a:ext uri="{FF2B5EF4-FFF2-40B4-BE49-F238E27FC236}">
                <a16:creationId xmlns:a16="http://schemas.microsoft.com/office/drawing/2014/main" xmlns="" id="{6A8578B9-2F41-4D32-B75C-B8FAFAE85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604" y="1081667"/>
            <a:ext cx="1548507" cy="101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4" descr="http://www.vm.gov.lv/images/layout/header-logo.png">
            <a:extLst>
              <a:ext uri="{FF2B5EF4-FFF2-40B4-BE49-F238E27FC236}">
                <a16:creationId xmlns:a16="http://schemas.microsoft.com/office/drawing/2014/main" xmlns="" id="{ADDBB479-ED2B-47B1-8CD5-B083A60361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AttÄlu rezultÄti vaicÄjumam âveselÄ«bas ministrija logoâ">
            <a:extLst>
              <a:ext uri="{FF2B5EF4-FFF2-40B4-BE49-F238E27FC236}">
                <a16:creationId xmlns:a16="http://schemas.microsoft.com/office/drawing/2014/main" xmlns="" id="{F1B4EF2C-19CC-49BD-89A2-66A7FCF96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425" y="4199770"/>
            <a:ext cx="1175073" cy="117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ttÄlu rezultÄti vaicÄjumam âlabklÄjÄ«bas ministrija logoâ">
            <a:extLst>
              <a:ext uri="{FF2B5EF4-FFF2-40B4-BE49-F238E27FC236}">
                <a16:creationId xmlns:a16="http://schemas.microsoft.com/office/drawing/2014/main" xmlns="" id="{D06716DB-E408-42EC-9BA6-9B0231E12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655" y="3091333"/>
            <a:ext cx="1299095" cy="106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AttÄlu rezultÄti vaicÄjumam âtieslietu  ministrija logoâ">
            <a:extLst>
              <a:ext uri="{FF2B5EF4-FFF2-40B4-BE49-F238E27FC236}">
                <a16:creationId xmlns:a16="http://schemas.microsoft.com/office/drawing/2014/main" xmlns="" id="{1071CF82-B526-457C-B38A-0C402C8E1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379" y="2016369"/>
            <a:ext cx="1421116" cy="102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AttÄlu rezultÄti vaicÄjumam âizglÄ«tÄ«bas un zinÄtnes ministrija logoâ">
            <a:extLst>
              <a:ext uri="{FF2B5EF4-FFF2-40B4-BE49-F238E27FC236}">
                <a16:creationId xmlns:a16="http://schemas.microsoft.com/office/drawing/2014/main" xmlns="" id="{E96E7ACB-ACCE-4CCC-8BED-460672379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0" r="32868"/>
          <a:stretch/>
        </p:blipFill>
        <p:spPr bwMode="auto">
          <a:xfrm>
            <a:off x="8845938" y="5437921"/>
            <a:ext cx="1762532" cy="82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AttÄlu rezultÄti vaicÄjumam âspkcâ">
            <a:extLst>
              <a:ext uri="{FF2B5EF4-FFF2-40B4-BE49-F238E27FC236}">
                <a16:creationId xmlns:a16="http://schemas.microsoft.com/office/drawing/2014/main" xmlns="" id="{9234735D-584D-40ED-9A24-456BCCDD8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379" y="4155334"/>
            <a:ext cx="1391796" cy="139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AttÄlu rezultÄti vaicÄjumam âlatvieÅ¡u Ärstu apvienÄ«baâ">
            <a:extLst>
              <a:ext uri="{FF2B5EF4-FFF2-40B4-BE49-F238E27FC236}">
                <a16:creationId xmlns:a16="http://schemas.microsoft.com/office/drawing/2014/main" xmlns="" id="{3BDD7EF5-C55C-4B9A-B13D-551DEB9DC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422" y="2690668"/>
            <a:ext cx="2798756" cy="49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F5B0A5D-72B5-4586-913D-04B07CC3C6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26429" y="5438077"/>
            <a:ext cx="1091291" cy="10912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56E4908-9FB0-4E2E-9E1B-AFE609F9A7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40735" y="5587460"/>
            <a:ext cx="1400175" cy="78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EEFF482-3E9D-46EE-9A6C-7972AEF9BE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26051" y="2839968"/>
            <a:ext cx="1113171" cy="1113171"/>
          </a:xfrm>
          <a:prstGeom prst="rect">
            <a:avLst/>
          </a:prstGeom>
        </p:spPr>
      </p:pic>
      <p:sp>
        <p:nvSpPr>
          <p:cNvPr id="17" name="AutoShape 34" descr="http://ic.iem.gov.lv/sites/default/files/__vienkarss_bez_laukuma_rgb_v_LV-29.jpg">
            <a:extLst>
              <a:ext uri="{FF2B5EF4-FFF2-40B4-BE49-F238E27FC236}">
                <a16:creationId xmlns:a16="http://schemas.microsoft.com/office/drawing/2014/main" xmlns="" id="{B813FAE1-284B-41CA-BB71-D47A547AED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A5E2803-C283-4CA2-B4B0-5C632BCC11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98866" y="5049946"/>
            <a:ext cx="1511837" cy="1511837"/>
          </a:xfrm>
          <a:prstGeom prst="rect">
            <a:avLst/>
          </a:prstGeom>
        </p:spPr>
      </p:pic>
      <p:pic>
        <p:nvPicPr>
          <p:cNvPr id="1060" name="Picture 36" descr="AttÄlu rezultÄti vaicÄjumam âlatvijas psihiatru logoâ">
            <a:extLst>
              <a:ext uri="{FF2B5EF4-FFF2-40B4-BE49-F238E27FC236}">
                <a16:creationId xmlns:a16="http://schemas.microsoft.com/office/drawing/2014/main" xmlns="" id="{F0FA5427-5EA9-415D-8053-7A0357D0C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433" y="3833441"/>
            <a:ext cx="1732451" cy="49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54DBCF-F10F-4C77-B9FF-95701232B0D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88501" y="5456694"/>
            <a:ext cx="1486168" cy="11131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F4989D4-940B-461A-816D-DC2FCA0EB27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35178" y="4398796"/>
            <a:ext cx="1141069" cy="1141069"/>
          </a:xfrm>
          <a:prstGeom prst="rect">
            <a:avLst/>
          </a:prstGeom>
        </p:spPr>
      </p:pic>
      <p:pic>
        <p:nvPicPr>
          <p:cNvPr id="1062" name="Picture 38" descr="AttÄlu rezultÄti vaicÄjumam âLatvijasklÄ«nisko  asociÄcijaâ">
            <a:extLst>
              <a:ext uri="{FF2B5EF4-FFF2-40B4-BE49-F238E27FC236}">
                <a16:creationId xmlns:a16="http://schemas.microsoft.com/office/drawing/2014/main" xmlns="" id="{46C049AD-1136-4849-BA21-09F8F6233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946" y="4851235"/>
            <a:ext cx="3193889" cy="47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AttÄlu rezultÄti vaicÄjumam âLatvijas kognitÄ«vi ko  asociÄcijaâ">
            <a:extLst>
              <a:ext uri="{FF2B5EF4-FFF2-40B4-BE49-F238E27FC236}">
                <a16:creationId xmlns:a16="http://schemas.microsoft.com/office/drawing/2014/main" xmlns="" id="{FC2E2B2F-1DE9-4DE5-825B-71EAC25C7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774" y="132767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AttÄlu rezultÄti vaicÄjumam âlatvijas Ärstu biedrÄ«baâ">
            <a:extLst>
              <a:ext uri="{FF2B5EF4-FFF2-40B4-BE49-F238E27FC236}">
                <a16:creationId xmlns:a16="http://schemas.microsoft.com/office/drawing/2014/main" xmlns="" id="{DACB8383-DBD9-45E1-81C5-1D5C80AFD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05" y="3832541"/>
            <a:ext cx="1913940" cy="5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AttÄlu rezultÄti vaicÄjumam âlatvijas autismaâ">
            <a:extLst>
              <a:ext uri="{FF2B5EF4-FFF2-40B4-BE49-F238E27FC236}">
                <a16:creationId xmlns:a16="http://schemas.microsoft.com/office/drawing/2014/main" xmlns="" id="{5447C284-A1B0-45D0-AC98-42BC8AB08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117" y="2598280"/>
            <a:ext cx="876971" cy="87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AttÄlu rezultÄti vaicÄjumam âmammÄm un tÄtiemâ">
            <a:extLst>
              <a:ext uri="{FF2B5EF4-FFF2-40B4-BE49-F238E27FC236}">
                <a16:creationId xmlns:a16="http://schemas.microsoft.com/office/drawing/2014/main" xmlns="" id="{CA4CE6EB-D28B-4E76-84B2-D6EE1E297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840" y="4969330"/>
            <a:ext cx="786965" cy="27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AttÄlu rezultÄti vaicÄjumam âÄ£imenes aliseâ">
            <a:extLst>
              <a:ext uri="{FF2B5EF4-FFF2-40B4-BE49-F238E27FC236}">
                <a16:creationId xmlns:a16="http://schemas.microsoft.com/office/drawing/2014/main" xmlns="" id="{5938CCCE-6BDD-461C-A88F-86FF30C60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08" y="3562560"/>
            <a:ext cx="1057147" cy="105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1.png"/>
          <p:cNvPicPr/>
          <p:nvPr/>
        </p:nvPicPr>
        <p:blipFill>
          <a:blip r:embed="rId24"/>
          <a:srcRect/>
          <a:stretch>
            <a:fillRect/>
          </a:stretch>
        </p:blipFill>
        <p:spPr>
          <a:xfrm>
            <a:off x="6883342" y="1284568"/>
            <a:ext cx="1346263" cy="967459"/>
          </a:xfrm>
          <a:prstGeom prst="rect">
            <a:avLst/>
          </a:prstGeom>
          <a:ln/>
        </p:spPr>
      </p:pic>
      <p:sp>
        <p:nvSpPr>
          <p:cNvPr id="3" name="AutoShape 4" descr="nknown.png"/>
          <p:cNvSpPr>
            <a:spLocks noChangeAspect="1" noChangeArrowheads="1"/>
          </p:cNvSpPr>
          <p:nvPr/>
        </p:nvSpPr>
        <p:spPr bwMode="auto">
          <a:xfrm>
            <a:off x="1524001" y="1"/>
            <a:ext cx="1284564" cy="128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" name="Picture 34"/>
          <p:cNvPicPr/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497" y="2420051"/>
            <a:ext cx="1014081" cy="11808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21208" y="0"/>
            <a:ext cx="2029968" cy="150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ADC61E-FCE1-4A56-A1CC-69072BD690B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4B62CEE-425B-4AF4-B137-8E8830A22B4E}" type="slidenum">
              <a:rPr lang="en-US" altLang="lv-LV" smtClean="0"/>
              <a:pPr>
                <a:defRPr/>
              </a:pPr>
              <a:t>19</a:t>
            </a:fld>
            <a:endParaRPr lang="en-US" altLang="lv-LV"/>
          </a:p>
        </p:txBody>
      </p:sp>
      <p:pic>
        <p:nvPicPr>
          <p:cNvPr id="36" name="Picture 2" descr="Care, childcare, children, kids, love, protection, rights icon">
            <a:extLst>
              <a:ext uri="{FF2B5EF4-FFF2-40B4-BE49-F238E27FC236}">
                <a16:creationId xmlns:a16="http://schemas.microsoft.com/office/drawing/2014/main" xmlns="" id="{2CCD1DD0-1333-4AC4-85D9-AA0FAFB0A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2" y="95252"/>
            <a:ext cx="1494452" cy="124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9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1343" y="236489"/>
            <a:ext cx="6096000" cy="1036643"/>
          </a:xfrm>
        </p:spPr>
        <p:txBody>
          <a:bodyPr/>
          <a:lstStyle/>
          <a:p>
            <a:r>
              <a:rPr lang="en-US" dirty="0" smtClean="0">
                <a:solidFill>
                  <a:srgbClr val="B40000"/>
                </a:solidFill>
              </a:rPr>
              <a:t>PAMATOJUMS</a:t>
            </a:r>
            <a:endParaRPr lang="en-US" dirty="0">
              <a:solidFill>
                <a:srgbClr val="B4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2507" y="1089632"/>
            <a:ext cx="5781116" cy="538736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lv-LV" sz="1800" b="1" dirty="0">
                <a:solidFill>
                  <a:schemeClr val="accent1">
                    <a:lumMod val="50000"/>
                  </a:schemeClr>
                </a:solidFill>
              </a:rPr>
              <a:t>Latvijas Nacionālais attīstības plāns 2021.-2027.gadam</a:t>
            </a:r>
          </a:p>
          <a:p>
            <a:r>
              <a:rPr lang="lv-LV" sz="1700" b="1" dirty="0">
                <a:solidFill>
                  <a:srgbClr val="3F8393"/>
                </a:solidFill>
              </a:rPr>
              <a:t>Stratēģiskais mērķis </a:t>
            </a:r>
          </a:p>
          <a:p>
            <a:pPr>
              <a:spcAft>
                <a:spcPts val="600"/>
              </a:spcAft>
            </a:pPr>
            <a:r>
              <a:rPr lang="lv-LV" sz="1900" dirty="0">
                <a:latin typeface="+mn-lt"/>
              </a:rPr>
              <a:t>Līdz minimumam mazināt nabadzības risku bērniem</a:t>
            </a:r>
          </a:p>
          <a:p>
            <a:r>
              <a:rPr lang="lv-LV" sz="1700" b="1" dirty="0">
                <a:solidFill>
                  <a:srgbClr val="3F8393"/>
                </a:solidFill>
              </a:rPr>
              <a:t>Rīcības virzieni</a:t>
            </a:r>
          </a:p>
          <a:p>
            <a:pPr marL="285744" indent="-285744">
              <a:buFont typeface="Wingdings" charset="2"/>
              <a:buChar char="§"/>
            </a:pPr>
            <a:r>
              <a:rPr lang="lv-LV" sz="1900" dirty="0">
                <a:latin typeface="+mn-lt"/>
              </a:rPr>
              <a:t>Psiholoģiskā un emocionālā labklājība</a:t>
            </a:r>
          </a:p>
          <a:p>
            <a:pPr marL="285744" indent="-285744">
              <a:buFont typeface="Wingdings" charset="2"/>
              <a:buChar char="§"/>
            </a:pPr>
            <a:r>
              <a:rPr lang="lv-LV" sz="1900" dirty="0">
                <a:latin typeface="+mn-lt"/>
              </a:rPr>
              <a:t>Stipras ģimenes paaudzēs</a:t>
            </a:r>
          </a:p>
          <a:p>
            <a:pPr marL="285744" indent="-285744">
              <a:spcAft>
                <a:spcPts val="300"/>
              </a:spcAft>
              <a:buFont typeface="Wingdings" charset="2"/>
              <a:buChar char="§"/>
            </a:pPr>
            <a:r>
              <a:rPr lang="lv-LV" sz="1900" dirty="0">
                <a:latin typeface="+mn-lt"/>
              </a:rPr>
              <a:t>Kvalitatīva, pieejama, iekļaujoša izglītība</a:t>
            </a:r>
          </a:p>
          <a:p>
            <a:r>
              <a:rPr lang="lv-LV" sz="1700" b="1" dirty="0">
                <a:solidFill>
                  <a:srgbClr val="3F8393"/>
                </a:solidFill>
              </a:rPr>
              <a:t>Darbības</a:t>
            </a:r>
          </a:p>
          <a:p>
            <a:pPr>
              <a:spcAft>
                <a:spcPts val="600"/>
              </a:spcAft>
            </a:pPr>
            <a:r>
              <a:rPr lang="lv-LV" sz="1900" dirty="0">
                <a:latin typeface="+mn-lt"/>
              </a:rPr>
              <a:t>Visaptveroša </a:t>
            </a:r>
            <a:r>
              <a:rPr lang="lv-LV" sz="1900" dirty="0" err="1">
                <a:latin typeface="+mn-lt"/>
              </a:rPr>
              <a:t>prevencijas</a:t>
            </a:r>
            <a:r>
              <a:rPr lang="lv-LV" sz="1900" dirty="0">
                <a:latin typeface="+mn-lt"/>
              </a:rPr>
              <a:t> sistēma bērnu veselīgu attīstību, izaugsmi un </a:t>
            </a:r>
            <a:r>
              <a:rPr lang="lv-LV" sz="1900" dirty="0" err="1">
                <a:latin typeface="+mn-lt"/>
              </a:rPr>
              <a:t>pašrealizāciju</a:t>
            </a:r>
            <a:r>
              <a:rPr lang="lv-LV" sz="1900" dirty="0">
                <a:latin typeface="+mn-lt"/>
              </a:rPr>
              <a:t> kavējošu risku agrīnai novēršanai</a:t>
            </a:r>
          </a:p>
          <a:p>
            <a:pPr>
              <a:spcAft>
                <a:spcPts val="600"/>
              </a:spcAft>
            </a:pPr>
            <a:r>
              <a:rPr lang="lv-LV" sz="1900" dirty="0">
                <a:latin typeface="+mn-lt"/>
              </a:rPr>
              <a:t>Vienlīdzīgas iespējas bērniem ar speciālām vajadzībām</a:t>
            </a:r>
          </a:p>
          <a:p>
            <a:pPr>
              <a:spcAft>
                <a:spcPts val="600"/>
              </a:spcAft>
            </a:pPr>
            <a:r>
              <a:rPr lang="lv-LV" sz="1800" b="1" dirty="0">
                <a:solidFill>
                  <a:schemeClr val="accent1">
                    <a:lumMod val="50000"/>
                  </a:schemeClr>
                </a:solidFill>
              </a:rPr>
              <a:t>Valdības rīcības plāns</a:t>
            </a:r>
          </a:p>
          <a:p>
            <a:pPr>
              <a:spcAft>
                <a:spcPts val="600"/>
              </a:spcAft>
            </a:pPr>
            <a:r>
              <a:rPr lang="pt-BR" sz="1800" b="1" dirty="0">
                <a:solidFill>
                  <a:schemeClr val="accent1">
                    <a:lumMod val="50000"/>
                  </a:schemeClr>
                </a:solidFill>
              </a:rPr>
              <a:t>MK 2019.gada 3. septembra </a:t>
            </a:r>
            <a:r>
              <a:rPr lang="pt-BR" sz="1800" b="1" dirty="0">
                <a:solidFill>
                  <a:schemeClr val="accent1">
                    <a:lumMod val="50000"/>
                  </a:schemeClr>
                </a:solidFill>
              </a:rPr>
              <a:t>lēmums</a:t>
            </a:r>
            <a:endParaRPr lang="lv-LV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lv-LV" sz="1900" dirty="0">
                <a:latin typeface="+mn-lt"/>
              </a:rPr>
              <a:t>Atbalstīt PKC izstrādāto </a:t>
            </a:r>
            <a:r>
              <a:rPr lang="lv-LV" sz="1900" dirty="0">
                <a:latin typeface="+mn-lt"/>
              </a:rPr>
              <a:t>risinājumu starpnozaru sadarbības un atbalsta sistēmas pilnveidei bērnu attīstības, uzvedības un psihisko traucējumu veidošanās risku </a:t>
            </a:r>
            <a:r>
              <a:rPr lang="lv-LV" sz="1900" dirty="0">
                <a:latin typeface="+mn-lt"/>
              </a:rPr>
              <a:t>mazināšanai</a:t>
            </a:r>
            <a:endParaRPr lang="lv-LV" sz="1900" b="1" dirty="0">
              <a:solidFill>
                <a:srgbClr val="3E8494"/>
              </a:solidFill>
              <a:latin typeface="+mn-lt"/>
            </a:endParaRPr>
          </a:p>
          <a:p>
            <a:endParaRPr lang="lv-LV" sz="18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lv-LV" sz="1700" dirty="0"/>
          </a:p>
          <a:p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4B62CEE-425B-4AF4-B137-8E8830A22B4E}" type="slidenum">
              <a:rPr lang="en-US" altLang="lv-LV" smtClean="0"/>
              <a:pPr>
                <a:defRPr/>
              </a:pPr>
              <a:t>2</a:t>
            </a:fld>
            <a:endParaRPr lang="en-US" altLang="lv-LV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E5E3D334-BBFF-E144-9032-A2CC7396B6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1"/>
          <a:stretch/>
        </p:blipFill>
        <p:spPr>
          <a:xfrm>
            <a:off x="1170619" y="2510420"/>
            <a:ext cx="2992835" cy="21175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1322" y="2"/>
            <a:ext cx="2104845" cy="1509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lv-LV"/>
          </a:p>
        </p:txBody>
      </p:sp>
      <p:pic>
        <p:nvPicPr>
          <p:cNvPr id="9" name="Picture 2" descr="Care, childcare, children, kids, love, protection, rights icon">
            <a:extLst>
              <a:ext uri="{FF2B5EF4-FFF2-40B4-BE49-F238E27FC236}">
                <a16:creationId xmlns:a16="http://schemas.microsoft.com/office/drawing/2014/main" xmlns="" id="{2CCD1DD0-1333-4AC4-85D9-AA0FAFB0A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2" y="95252"/>
            <a:ext cx="1494452" cy="124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59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4600" y="3635375"/>
            <a:ext cx="7772400" cy="914400"/>
          </a:xfrm>
        </p:spPr>
        <p:txBody>
          <a:bodyPr/>
          <a:lstStyle/>
          <a:p>
            <a:r>
              <a:rPr lang="lv-LV" altLang="lv-LV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 panose="020B0600070205080204" pitchFamily="34" charset="-128"/>
              </a:rPr>
              <a:t>Ar atbildību par Latvijas nākotni!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468308" y="5053013"/>
            <a:ext cx="4757737" cy="63976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lv-LV" dirty="0">
                <a:hlinkClick r:id="rId2"/>
              </a:rPr>
              <a:t>www.pkc.gov.lv</a:t>
            </a:r>
            <a:endParaRPr lang="lv-LV" dirty="0"/>
          </a:p>
          <a:p>
            <a:pPr algn="l">
              <a:defRPr/>
            </a:pPr>
            <a:r>
              <a:rPr lang="lv-LV" dirty="0">
                <a:solidFill>
                  <a:schemeClr val="bg2">
                    <a:lumMod val="25000"/>
                  </a:schemeClr>
                </a:solidFill>
              </a:rPr>
              <a:t>@</a:t>
            </a:r>
            <a:r>
              <a:rPr lang="lv-LV" dirty="0" err="1">
                <a:solidFill>
                  <a:schemeClr val="bg2">
                    <a:lumMod val="25000"/>
                  </a:schemeClr>
                </a:solidFill>
              </a:rPr>
              <a:t>LVnakotne</a:t>
            </a:r>
            <a:r>
              <a:rPr lang="lv-LV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algn="l">
              <a:defRPr/>
            </a:pPr>
            <a:endParaRPr lang="lv-LV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3086" y="384501"/>
            <a:ext cx="9542517" cy="599107"/>
          </a:xfrm>
        </p:spPr>
        <p:txBody>
          <a:bodyPr>
            <a:normAutofit fontScale="90000"/>
          </a:bodyPr>
          <a:lstStyle/>
          <a:p>
            <a:r>
              <a:rPr lang="lv-LV" sz="2000" dirty="0">
                <a:solidFill>
                  <a:srgbClr val="B40000"/>
                </a:solidFill>
                <a:cs typeface="Calibri" panose="020F0502020204030204" pitchFamily="34" charset="0"/>
              </a:rPr>
              <a:t>PROBLĒMSITUĀCIJA dzīvē </a:t>
            </a:r>
            <a:r>
              <a:rPr lang="lv-LV" sz="2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– agrīnās </a:t>
            </a:r>
            <a:r>
              <a:rPr lang="lv-LV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prevencijas</a:t>
            </a:r>
            <a:r>
              <a:rPr lang="lv-LV" sz="2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 trūkuma sekas – </a:t>
            </a:r>
            <a:r>
              <a:rPr lang="lv-LV" sz="2000" dirty="0">
                <a:solidFill>
                  <a:srgbClr val="B40000"/>
                </a:solidFill>
                <a:cs typeface="Calibri" panose="020F0502020204030204" pitchFamily="34" charset="0"/>
              </a:rPr>
              <a:t>FAKTI</a:t>
            </a:r>
            <a:r>
              <a:rPr lang="lv-LV" dirty="0" smtClean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endParaRPr lang="lv-LV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6723" y="1385597"/>
            <a:ext cx="8128878" cy="54724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lv-LV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anose="020F0502020204030204" pitchFamily="34" charset="0"/>
              </a:rPr>
              <a:t>~ </a:t>
            </a:r>
            <a:r>
              <a:rPr lang="lv-LV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anose="020F0502020204030204" pitchFamily="34" charset="0"/>
              </a:rPr>
              <a:t>359 tūkst. bērnu, no kuriem:</a:t>
            </a:r>
          </a:p>
          <a:p>
            <a:pPr marL="342891" indent="-34289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lv-LV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anose="020F0502020204030204" pitchFamily="34" charset="0"/>
              </a:rPr>
              <a:t>Psihiatra uzskaitē esošie nepilngadīgie – 10 697</a:t>
            </a:r>
          </a:p>
          <a:p>
            <a:pPr marL="342891" indent="-34289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lv-LV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anose="020F0502020204030204" pitchFamily="34" charset="0"/>
              </a:rPr>
              <a:t>Unikālo nepilngadīgo skaits, kuri apmeklējuši psihiatru pēdējā gada laikā – 9 000</a:t>
            </a:r>
          </a:p>
          <a:p>
            <a:pPr marL="342891" indent="-34289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lv-LV" sz="1800" dirty="0">
                <a:latin typeface="+mn-lt"/>
                <a:cs typeface="Calibri" panose="020F0502020204030204" pitchFamily="34" charset="0"/>
              </a:rPr>
              <a:t>Šobrīd rindā uz stacionāru (psihiatrija) – 6000</a:t>
            </a:r>
          </a:p>
          <a:p>
            <a:pPr marL="342891" indent="-34289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lv-LV" sz="1800" dirty="0">
                <a:latin typeface="+mn-lt"/>
                <a:cs typeface="Calibri" panose="020F0502020204030204" pitchFamily="34" charset="0"/>
              </a:rPr>
              <a:t>7000 – 8000 bērnu gadā apmeklē PMK!!</a:t>
            </a:r>
          </a:p>
          <a:p>
            <a:pPr marL="342891" indent="-34289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lv-LV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anose="020F0502020204030204" pitchFamily="34" charset="0"/>
              </a:rPr>
              <a:t>Bērni, kuri ilgstoši kavē skolu – 1 </a:t>
            </a:r>
            <a:r>
              <a:rPr lang="lv-LV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anose="020F0502020204030204" pitchFamily="34" charset="0"/>
              </a:rPr>
              <a:t>600</a:t>
            </a:r>
          </a:p>
          <a:p>
            <a:pPr marL="342891" indent="-34289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lv-LV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anose="020F0502020204030204" pitchFamily="34" charset="0"/>
              </a:rPr>
              <a:t>6 438 nepilngadīgie </a:t>
            </a:r>
            <a:r>
              <a:rPr lang="lv-LV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anose="020F0502020204030204" pitchFamily="34" charset="0"/>
              </a:rPr>
              <a:t>ārpusģimenes</a:t>
            </a:r>
            <a:r>
              <a:rPr lang="lv-LV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anose="020F0502020204030204" pitchFamily="34" charset="0"/>
              </a:rPr>
              <a:t> aprūpē</a:t>
            </a:r>
            <a:endParaRPr lang="lv-LV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marL="342891" indent="-34289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lv-LV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anose="020F0502020204030204" pitchFamily="34" charset="0"/>
              </a:rPr>
              <a:t>Reģistrēto pacientu ar psihiskiem un uzvedības traucējumiem īpatsvars – 5,1%</a:t>
            </a:r>
          </a:p>
          <a:p>
            <a:pPr marL="342891" indent="-34289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lv-LV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anose="020F0502020204030204" pitchFamily="34" charset="0"/>
              </a:rPr>
              <a:t>Jauniešu īpatsvars ar simptomiem un sūdzībām par depresiju – 4%</a:t>
            </a:r>
          </a:p>
          <a:p>
            <a:pPr marL="342891" indent="-34289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lv-LV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anose="020F0502020204030204" pitchFamily="34" charset="0"/>
              </a:rPr>
              <a:t>Pusaudži ar </a:t>
            </a:r>
            <a:r>
              <a:rPr lang="lv-LV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anose="020F0502020204030204" pitchFamily="34" charset="0"/>
              </a:rPr>
              <a:t>datoratkarības</a:t>
            </a:r>
            <a:r>
              <a:rPr lang="lv-LV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anose="020F0502020204030204" pitchFamily="34" charset="0"/>
              </a:rPr>
              <a:t> veidošanās risku – 30% (</a:t>
            </a:r>
            <a:r>
              <a:rPr lang="lv-LV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anose="020F0502020204030204" pitchFamily="34" charset="0"/>
              </a:rPr>
              <a:t>Holšteina tests</a:t>
            </a:r>
            <a:r>
              <a:rPr lang="lv-LV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anose="020F0502020204030204" pitchFamily="34" charset="0"/>
              </a:rPr>
              <a:t>)</a:t>
            </a:r>
          </a:p>
          <a:p>
            <a:pPr marL="342891" indent="-34289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lv-LV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anose="020F0502020204030204" pitchFamily="34" charset="0"/>
              </a:rPr>
              <a:t>Jauniešu īpatsvars ar iespējamu alkohola atkarību – 6% (</a:t>
            </a:r>
            <a:r>
              <a:rPr lang="lv-LV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anose="020F0502020204030204" pitchFamily="34" charset="0"/>
              </a:rPr>
              <a:t>CIDI</a:t>
            </a:r>
            <a:r>
              <a:rPr lang="lv-LV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 panose="020F0502020204030204" pitchFamily="34" charset="0"/>
              </a:rPr>
              <a:t> tests)</a:t>
            </a:r>
          </a:p>
          <a:p>
            <a:pPr marL="342891" indent="-34289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lv-LV" sz="1800" dirty="0">
                <a:latin typeface="+mn-lt"/>
                <a:cs typeface="Calibri" panose="020F0502020204030204" pitchFamily="34" charset="0"/>
              </a:rPr>
              <a:t>16-18% bērnu līdz 6 </a:t>
            </a:r>
            <a:r>
              <a:rPr lang="lv-LV" sz="1800" dirty="0" err="1">
                <a:latin typeface="+mn-lt"/>
                <a:cs typeface="Calibri" panose="020F0502020204030204" pitchFamily="34" charset="0"/>
              </a:rPr>
              <a:t>g.v</a:t>
            </a:r>
            <a:r>
              <a:rPr lang="lv-LV" sz="1800" dirty="0">
                <a:latin typeface="+mn-lt"/>
                <a:cs typeface="Calibri" panose="020F0502020204030204" pitchFamily="34" charset="0"/>
              </a:rPr>
              <a:t>. novēroti psihiskās veselības traucējumi</a:t>
            </a:r>
          </a:p>
          <a:p>
            <a:pPr marL="342891" indent="-34289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lv-LV" sz="1800" dirty="0">
                <a:latin typeface="+mn-lt"/>
                <a:cs typeface="Calibri" panose="020F0502020204030204" pitchFamily="34" charset="0"/>
              </a:rPr>
              <a:t>U.c.</a:t>
            </a:r>
          </a:p>
          <a:p>
            <a:pPr marL="342891" indent="-34289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lv-LV" sz="16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60446203"/>
              </p:ext>
            </p:extLst>
          </p:nvPr>
        </p:nvGraphicFramePr>
        <p:xfrm>
          <a:off x="2243084" y="1352942"/>
          <a:ext cx="1151792" cy="5124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0F8B84-FCF3-40BF-BA65-204AFFCF2B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4B62CEE-425B-4AF4-B137-8E8830A22B4E}" type="slidenum">
              <a:rPr lang="en-US" altLang="lv-LV" smtClean="0"/>
              <a:pPr>
                <a:defRPr/>
              </a:pPr>
              <a:t>3</a:t>
            </a:fld>
            <a:endParaRPr lang="en-US" altLang="lv-LV"/>
          </a:p>
        </p:txBody>
      </p:sp>
      <p:sp>
        <p:nvSpPr>
          <p:cNvPr id="6" name="TextBox 5"/>
          <p:cNvSpPr txBox="1"/>
          <p:nvPr/>
        </p:nvSpPr>
        <p:spPr>
          <a:xfrm>
            <a:off x="436729" y="0"/>
            <a:ext cx="18063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sp>
        <p:nvSpPr>
          <p:cNvPr id="7" name="TextBox 6"/>
          <p:cNvSpPr txBox="1"/>
          <p:nvPr/>
        </p:nvSpPr>
        <p:spPr>
          <a:xfrm>
            <a:off x="2243087" y="983607"/>
            <a:ext cx="3090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sp>
        <p:nvSpPr>
          <p:cNvPr id="9" name="Rectangle 8"/>
          <p:cNvSpPr/>
          <p:nvPr/>
        </p:nvSpPr>
        <p:spPr>
          <a:xfrm>
            <a:off x="646981" y="312502"/>
            <a:ext cx="1596103" cy="13422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8" name="Picture 2" descr="Care, childcare, children, kids, love, protection, rights icon">
            <a:extLst>
              <a:ext uri="{FF2B5EF4-FFF2-40B4-BE49-F238E27FC236}">
                <a16:creationId xmlns:a16="http://schemas.microsoft.com/office/drawing/2014/main" xmlns="" id="{2CCD1DD0-1333-4AC4-85D9-AA0FAFB0A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86" y="136266"/>
            <a:ext cx="1494452" cy="124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87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6AA59B-0CED-4BE9-B086-3278798BA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1229" y="136529"/>
            <a:ext cx="8506903" cy="911041"/>
          </a:xfrm>
        </p:spPr>
        <p:txBody>
          <a:bodyPr>
            <a:normAutofit/>
          </a:bodyPr>
          <a:lstStyle/>
          <a:p>
            <a:r>
              <a:rPr lang="lv-LV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PROBLĒMSITUĀCIJA – institucionāli</a:t>
            </a:r>
            <a:r>
              <a:rPr lang="lv-LV" sz="2400" b="1" dirty="0">
                <a:latin typeface="+mn-lt"/>
              </a:rPr>
              <a:t/>
            </a:r>
            <a:br>
              <a:rPr lang="lv-LV" sz="2400" b="1" dirty="0">
                <a:latin typeface="+mn-lt"/>
              </a:rPr>
            </a:b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8EAA57-B720-4871-8902-72BE14125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7313" y="1296807"/>
            <a:ext cx="9808235" cy="5356560"/>
          </a:xfrm>
        </p:spPr>
        <p:txBody>
          <a:bodyPr>
            <a:normAutofit/>
          </a:bodyPr>
          <a:lstStyle/>
          <a:p>
            <a:pPr algn="l"/>
            <a:r>
              <a:rPr lang="lv-LV" sz="1800" b="1" dirty="0">
                <a:solidFill>
                  <a:srgbClr val="B40000"/>
                </a:solidFill>
                <a:ea typeface="Verdana" panose="020B0604030504040204" pitchFamily="34" charset="0"/>
              </a:rPr>
              <a:t>Nepieciešams REORGANIZĒT līdzšinējo kārtību </a:t>
            </a:r>
            <a:r>
              <a:rPr lang="lv-LV" sz="1800" b="1" dirty="0">
                <a:ea typeface="Verdana" panose="020B0604030504040204" pitchFamily="34" charset="0"/>
              </a:rPr>
              <a:t>atbalsta pakalpojumu sniegšanā bērniem un jauniešiem, </a:t>
            </a:r>
            <a:r>
              <a:rPr lang="lv-LV" sz="1800" b="1" dirty="0">
                <a:solidFill>
                  <a:srgbClr val="B40000"/>
                </a:solidFill>
                <a:ea typeface="Verdana" panose="020B0604030504040204" pitchFamily="34" charset="0"/>
              </a:rPr>
              <a:t>sistēmā ieviešot  agrīnās PREVENCIJAS PAKALPOJUMUS. </a:t>
            </a:r>
          </a:p>
          <a:p>
            <a:pPr algn="l"/>
            <a:endParaRPr lang="lv-LV" sz="1800" b="1" u="sng" dirty="0">
              <a:ea typeface="Verdana" panose="020B0604030504040204" pitchFamily="34" charset="0"/>
            </a:endParaRPr>
          </a:p>
          <a:p>
            <a:pPr algn="l"/>
            <a:r>
              <a:rPr lang="lv-LV" sz="1800" b="1" u="sng" dirty="0">
                <a:ea typeface="Verdana" panose="020B0604030504040204" pitchFamily="34" charset="0"/>
              </a:rPr>
              <a:t>Esošās </a:t>
            </a:r>
            <a:r>
              <a:rPr lang="lv-LV" sz="1800" b="1" u="sng" dirty="0">
                <a:ea typeface="Verdana" panose="020B0604030504040204" pitchFamily="34" charset="0"/>
              </a:rPr>
              <a:t>institucionālas PROBLĒMAS:</a:t>
            </a:r>
          </a:p>
          <a:p>
            <a:pPr marL="285744" indent="-285744" algn="l">
              <a:buFont typeface="Wingdings" panose="05000000000000000000" pitchFamily="2" charset="2"/>
              <a:buChar char="ü"/>
            </a:pPr>
            <a:r>
              <a:rPr lang="lv-LV" sz="1800" dirty="0">
                <a:ea typeface="Verdana" panose="020B0604030504040204" pitchFamily="34" charset="0"/>
              </a:rPr>
              <a:t>pakalpojumu </a:t>
            </a:r>
            <a:r>
              <a:rPr lang="lv-LV" sz="1800" dirty="0" err="1">
                <a:solidFill>
                  <a:schemeClr val="accent5">
                    <a:lumMod val="50000"/>
                  </a:schemeClr>
                </a:solidFill>
                <a:ea typeface="Verdana" panose="020B0604030504040204" pitchFamily="34" charset="0"/>
              </a:rPr>
              <a:t>fragmentētība</a:t>
            </a:r>
            <a:r>
              <a:rPr lang="lv-LV" sz="1800" dirty="0">
                <a:solidFill>
                  <a:schemeClr val="accent5">
                    <a:lumMod val="50000"/>
                  </a:schemeClr>
                </a:solidFill>
                <a:ea typeface="Verdana" panose="020B0604030504040204" pitchFamily="34" charset="0"/>
              </a:rPr>
              <a:t> &amp; sadrumstalotība </a:t>
            </a:r>
            <a:r>
              <a:rPr lang="lv-LV" sz="1800" dirty="0">
                <a:ea typeface="Verdana" panose="020B0604030504040204" pitchFamily="34" charset="0"/>
              </a:rPr>
              <a:t>(mērķos, saturā, pieejamībā, regularitātē);</a:t>
            </a:r>
          </a:p>
          <a:p>
            <a:pPr marL="285744" indent="-285744" algn="l">
              <a:buFont typeface="Wingdings" panose="05000000000000000000" pitchFamily="2" charset="2"/>
              <a:buChar char="ü"/>
            </a:pPr>
            <a:r>
              <a:rPr lang="lv-LV" sz="1800" dirty="0" err="1">
                <a:ea typeface="Verdana" panose="020B0604030504040204" pitchFamily="34" charset="0"/>
              </a:rPr>
              <a:t>sektoriālā</a:t>
            </a:r>
            <a:r>
              <a:rPr lang="lv-LV" sz="1800" dirty="0">
                <a:ea typeface="Verdana" panose="020B0604030504040204" pitchFamily="34" charset="0"/>
              </a:rPr>
              <a:t> sašķeltība, bez koordinācijas («</a:t>
            </a:r>
            <a:r>
              <a:rPr lang="lv-LV" sz="1800" i="1" dirty="0">
                <a:ea typeface="Verdana" panose="020B0604030504040204" pitchFamily="34" charset="0"/>
              </a:rPr>
              <a:t>katrs sāk no jauna</a:t>
            </a:r>
            <a:r>
              <a:rPr lang="lv-LV" sz="1800" dirty="0">
                <a:ea typeface="Verdana" panose="020B0604030504040204" pitchFamily="34" charset="0"/>
              </a:rPr>
              <a:t>»);</a:t>
            </a:r>
          </a:p>
          <a:p>
            <a:pPr marL="285744" indent="-285744" algn="l">
              <a:buFont typeface="Wingdings" panose="05000000000000000000" pitchFamily="2" charset="2"/>
              <a:buChar char="ü"/>
            </a:pPr>
            <a:r>
              <a:rPr lang="lv-LV" sz="1800" dirty="0">
                <a:ea typeface="Verdana" panose="020B0604030504040204" pitchFamily="34" charset="0"/>
              </a:rPr>
              <a:t>nesabalansētība resursu plānošanā, finansēšanā un ieguldījumu efektivitātes novērtēšanā;</a:t>
            </a:r>
          </a:p>
          <a:p>
            <a:pPr marL="285744" indent="-285744" algn="l">
              <a:buFont typeface="Wingdings" panose="05000000000000000000" pitchFamily="2" charset="2"/>
              <a:buChar char="ü"/>
            </a:pPr>
            <a:r>
              <a:rPr lang="lv-LV" sz="1800" dirty="0">
                <a:ea typeface="Verdana" panose="020B0604030504040204" pitchFamily="34" charset="0"/>
              </a:rPr>
              <a:t>rezultātā = funkciju dublēšanās un/vai to neesamība vispār;</a:t>
            </a:r>
          </a:p>
          <a:p>
            <a:pPr marL="285744" indent="-285744" algn="l">
              <a:buFont typeface="Wingdings" panose="05000000000000000000" pitchFamily="2" charset="2"/>
              <a:buChar char="ü"/>
            </a:pPr>
            <a:r>
              <a:rPr lang="lv-LV" sz="1800" dirty="0">
                <a:ea typeface="Verdana" panose="020B0604030504040204" pitchFamily="34" charset="0"/>
              </a:rPr>
              <a:t>pakalpojumi = </a:t>
            </a:r>
            <a:r>
              <a:rPr lang="lv-LV" sz="1800" dirty="0">
                <a:solidFill>
                  <a:schemeClr val="accent5">
                    <a:lumMod val="50000"/>
                  </a:schemeClr>
                </a:solidFill>
                <a:ea typeface="Verdana" panose="020B0604030504040204" pitchFamily="34" charset="0"/>
              </a:rPr>
              <a:t>pārsvarā reaģēšana uz krīzes gadījumiem</a:t>
            </a:r>
            <a:r>
              <a:rPr lang="lv-LV" sz="1800" dirty="0">
                <a:ea typeface="Verdana" panose="020B0604030504040204" pitchFamily="34" charset="0"/>
              </a:rPr>
              <a:t> </a:t>
            </a:r>
            <a:r>
              <a:rPr lang="lv-LV" sz="1800" i="1" dirty="0">
                <a:ea typeface="Verdana" panose="020B0604030504040204" pitchFamily="34" charset="0"/>
              </a:rPr>
              <a:t>post-</a:t>
            </a:r>
            <a:r>
              <a:rPr lang="lv-LV" sz="1800" i="1" dirty="0" err="1">
                <a:ea typeface="Verdana" panose="020B0604030504040204" pitchFamily="34" charset="0"/>
              </a:rPr>
              <a:t>factum</a:t>
            </a:r>
            <a:r>
              <a:rPr lang="lv-LV" sz="1800" i="1" dirty="0">
                <a:ea typeface="Verdana" panose="020B0604030504040204" pitchFamily="34" charset="0"/>
              </a:rPr>
              <a:t>;</a:t>
            </a:r>
          </a:p>
          <a:p>
            <a:pPr marL="285744" indent="-285744" algn="l">
              <a:buFont typeface="Wingdings" panose="05000000000000000000" pitchFamily="2" charset="2"/>
              <a:buChar char="ü"/>
            </a:pPr>
            <a:r>
              <a:rPr lang="lv-LV" sz="1800" dirty="0">
                <a:ea typeface="Verdana" panose="020B0604030504040204" pitchFamily="34" charset="0"/>
              </a:rPr>
              <a:t>nav vispār bērnu agrīnās preventīvās intervences sistēmas = tikai epizodiski pakalpojumi;</a:t>
            </a:r>
          </a:p>
          <a:p>
            <a:pPr marL="285744" indent="-285744" algn="l">
              <a:buFont typeface="Wingdings" panose="05000000000000000000" pitchFamily="2" charset="2"/>
              <a:buChar char="ü"/>
            </a:pPr>
            <a:r>
              <a:rPr lang="lv-LV" sz="1800" dirty="0">
                <a:ea typeface="Verdana" panose="020B0604030504040204" pitchFamily="34" charset="0"/>
              </a:rPr>
              <a:t>pakalpojumu </a:t>
            </a:r>
            <a:r>
              <a:rPr lang="lv-LV" sz="1800" dirty="0">
                <a:solidFill>
                  <a:schemeClr val="accent5">
                    <a:lumMod val="50000"/>
                  </a:schemeClr>
                </a:solidFill>
                <a:ea typeface="Verdana" panose="020B0604030504040204" pitchFamily="34" charset="0"/>
              </a:rPr>
              <a:t>kvalitātes līmeņa reģionālās atšķirības</a:t>
            </a:r>
            <a:r>
              <a:rPr lang="lv-LV" sz="1800" dirty="0">
                <a:ea typeface="Verdana" panose="020B0604030504040204" pitchFamily="34" charset="0"/>
              </a:rPr>
              <a:t>, nav vienotu kvalitātes prasību;</a:t>
            </a:r>
          </a:p>
          <a:p>
            <a:pPr marL="285744" indent="-285744" algn="l">
              <a:buFont typeface="Wingdings" panose="05000000000000000000" pitchFamily="2" charset="2"/>
              <a:buChar char="ü"/>
            </a:pPr>
            <a:r>
              <a:rPr lang="lv-LV" sz="1800" dirty="0">
                <a:ea typeface="Verdana" panose="020B0604030504040204" pitchFamily="34" charset="0"/>
              </a:rPr>
              <a:t>starpinstitūciju sadarbības pilnvaru, tiesību, atbildību regulējuma trūkums;</a:t>
            </a:r>
          </a:p>
          <a:p>
            <a:pPr marL="285744" indent="-285744" algn="l">
              <a:buFont typeface="Wingdings" panose="05000000000000000000" pitchFamily="2" charset="2"/>
              <a:buChar char="ü"/>
            </a:pPr>
            <a:r>
              <a:rPr lang="lv-LV" sz="1800" dirty="0">
                <a:solidFill>
                  <a:schemeClr val="accent5">
                    <a:lumMod val="50000"/>
                  </a:schemeClr>
                </a:solidFill>
                <a:ea typeface="Verdana" panose="020B0604030504040204" pitchFamily="34" charset="0"/>
              </a:rPr>
              <a:t>nav vienota praktiskās sadarbības mehānisma </a:t>
            </a:r>
            <a:r>
              <a:rPr lang="lv-LV" sz="1800" dirty="0">
                <a:ea typeface="Verdana" panose="020B0604030504040204" pitchFamily="34" charset="0"/>
              </a:rPr>
              <a:t>klientu un gadījumu vadībā</a:t>
            </a:r>
          </a:p>
        </p:txBody>
      </p:sp>
      <p:pic>
        <p:nvPicPr>
          <p:cNvPr id="1026" name="Picture 2" descr="Care, childcare, children, kids, love, protection, rights icon">
            <a:extLst>
              <a:ext uri="{FF2B5EF4-FFF2-40B4-BE49-F238E27FC236}">
                <a16:creationId xmlns:a16="http://schemas.microsoft.com/office/drawing/2014/main" xmlns="" id="{2CCD1DD0-1333-4AC4-85D9-AA0FAFB0A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2" y="95252"/>
            <a:ext cx="1494452" cy="124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40584C7-3862-4488-AC2C-A1C2C9B68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62D2-EF59-4193-8832-CAF6E94B47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1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E041EF3-E7F3-49FD-A530-7859FD35A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472" y="163005"/>
            <a:ext cx="7484779" cy="675107"/>
          </a:xfrm>
        </p:spPr>
        <p:txBody>
          <a:bodyPr>
            <a:normAutofit fontScale="90000"/>
          </a:bodyPr>
          <a:lstStyle/>
          <a:p>
            <a:pPr algn="ctr"/>
            <a:r>
              <a:rPr lang="lv-LV" sz="2400" b="1" dirty="0">
                <a:solidFill>
                  <a:srgbClr val="000000"/>
                </a:solidFill>
                <a:latin typeface="+mn-lt"/>
                <a:ea typeface="Segoe UI Black" panose="020B0A02040204020203" pitchFamily="34" charset="0"/>
                <a:cs typeface="Times New Roman" panose="02020603050405020304" pitchFamily="18" charset="0"/>
              </a:rPr>
              <a:t>             </a:t>
            </a:r>
            <a:r>
              <a:rPr lang="lv-LV" sz="2300" b="1" dirty="0">
                <a:solidFill>
                  <a:srgbClr val="B4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No bērnu tiesību aizsardzības sistēmas </a:t>
            </a:r>
            <a:r>
              <a:rPr lang="lv-LV" sz="2300" b="1" dirty="0">
                <a:solidFill>
                  <a:srgbClr val="B4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uz </a:t>
            </a:r>
            <a:r>
              <a:rPr lang="lv-LV" sz="2300" b="1" dirty="0">
                <a:solidFill>
                  <a:srgbClr val="B4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bērnu </a:t>
            </a:r>
            <a:r>
              <a:rPr lang="lv-LV" sz="2300" b="1" dirty="0">
                <a:solidFill>
                  <a:srgbClr val="B4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LABBŪTĪBAS </a:t>
            </a:r>
            <a:r>
              <a:rPr lang="lv-LV" sz="2300" b="1" dirty="0">
                <a:solidFill>
                  <a:srgbClr val="B4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sistēmu</a:t>
            </a:r>
            <a:endParaRPr lang="lv-LV" sz="2300" b="1" dirty="0">
              <a:solidFill>
                <a:srgbClr val="B4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Triangle 1">
            <a:extLst>
              <a:ext uri="{FF2B5EF4-FFF2-40B4-BE49-F238E27FC236}">
                <a16:creationId xmlns:a16="http://schemas.microsoft.com/office/drawing/2014/main" xmlns="" id="{127FBCFD-3777-43B6-9AED-73C4CAB29D91}"/>
              </a:ext>
            </a:extLst>
          </p:cNvPr>
          <p:cNvSpPr/>
          <p:nvPr/>
        </p:nvSpPr>
        <p:spPr>
          <a:xfrm>
            <a:off x="1793925" y="1112953"/>
            <a:ext cx="7622327" cy="5672065"/>
          </a:xfrm>
          <a:prstGeom prst="triangle">
            <a:avLst/>
          </a:prstGeom>
          <a:solidFill>
            <a:schemeClr val="accent6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v-LV" dirty="0"/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xmlns="" id="{FBC13726-F23B-4750-81BE-2DD8A8F8AF84}"/>
              </a:ext>
            </a:extLst>
          </p:cNvPr>
          <p:cNvSpPr/>
          <p:nvPr/>
        </p:nvSpPr>
        <p:spPr>
          <a:xfrm>
            <a:off x="2696489" y="1038687"/>
            <a:ext cx="5817199" cy="4307651"/>
          </a:xfrm>
          <a:prstGeom prst="triangle">
            <a:avLst>
              <a:gd name="adj" fmla="val 50294"/>
            </a:avLst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v-LV" dirty="0"/>
          </a:p>
        </p:txBody>
      </p:sp>
      <p:sp>
        <p:nvSpPr>
          <p:cNvPr id="13" name="Triangle 1">
            <a:extLst>
              <a:ext uri="{FF2B5EF4-FFF2-40B4-BE49-F238E27FC236}">
                <a16:creationId xmlns:a16="http://schemas.microsoft.com/office/drawing/2014/main" xmlns="" id="{7821D028-5148-407C-90FD-D3C30CF89DB1}"/>
              </a:ext>
            </a:extLst>
          </p:cNvPr>
          <p:cNvSpPr/>
          <p:nvPr/>
        </p:nvSpPr>
        <p:spPr>
          <a:xfrm>
            <a:off x="3515186" y="1098702"/>
            <a:ext cx="4199511" cy="3061117"/>
          </a:xfrm>
          <a:prstGeom prst="triangle">
            <a:avLst/>
          </a:prstGeom>
          <a:solidFill>
            <a:schemeClr val="accent2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v-LV" dirty="0"/>
          </a:p>
        </p:txBody>
      </p:sp>
      <p:sp>
        <p:nvSpPr>
          <p:cNvPr id="14" name="Triangle 1">
            <a:extLst>
              <a:ext uri="{FF2B5EF4-FFF2-40B4-BE49-F238E27FC236}">
                <a16:creationId xmlns:a16="http://schemas.microsoft.com/office/drawing/2014/main" xmlns="" id="{53F4D994-C16B-4F5B-A532-2926C19E1771}"/>
              </a:ext>
            </a:extLst>
          </p:cNvPr>
          <p:cNvSpPr/>
          <p:nvPr/>
        </p:nvSpPr>
        <p:spPr>
          <a:xfrm>
            <a:off x="4429960" y="1028547"/>
            <a:ext cx="2370339" cy="1766855"/>
          </a:xfrm>
          <a:prstGeom prst="triangle">
            <a:avLst/>
          </a:prstGeom>
          <a:solidFill>
            <a:srgbClr val="C0000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v-LV" dirty="0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xmlns="" id="{BEB3CC98-622E-4A92-B647-785CD742D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794" y="5743313"/>
            <a:ext cx="3868463" cy="63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lv-LV" sz="1300" dirty="0"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Universālas pamata preventīva rakstura iniciatīvas</a:t>
            </a:r>
            <a:endParaRPr lang="lv-LV" altLang="lv-LV" sz="13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lv-LV" sz="1300" dirty="0"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ģimeņu un bērnu atbalstam</a:t>
            </a:r>
            <a:endParaRPr lang="lv-LV" altLang="lv-LV" sz="13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xmlns="" id="{DCC705FF-7FFC-4DE4-B985-7994AEB13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2049" y="4479817"/>
            <a:ext cx="5466079" cy="78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lv-LV" sz="1300" dirty="0"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Preventīvi agrīnas intervences  pakalpojumi bērniem un ģimenēm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lv-LV" sz="13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ar riskiem bērnu labvēlīgai attīstībai un sociālai integrācijai</a:t>
            </a:r>
          </a:p>
        </p:txBody>
      </p:sp>
      <p:sp>
        <p:nvSpPr>
          <p:cNvPr id="26" name="Text Box 4">
            <a:extLst>
              <a:ext uri="{FF2B5EF4-FFF2-40B4-BE49-F238E27FC236}">
                <a16:creationId xmlns:a16="http://schemas.microsoft.com/office/drawing/2014/main" xmlns="" id="{1AA69829-9E4D-46B4-AA95-BDB69AB2D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985" y="3254789"/>
            <a:ext cx="3438083" cy="95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lv-LV" sz="1300" dirty="0"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Mērķēti pakalpojumi, </a:t>
            </a:r>
            <a:br>
              <a:rPr lang="lv-LV" altLang="lv-LV" sz="1300" dirty="0"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</a:br>
            <a:r>
              <a:rPr lang="lv-LV" altLang="lv-LV" sz="1300" dirty="0"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programmas RISKA grupu </a:t>
            </a:r>
            <a:br>
              <a:rPr lang="lv-LV" altLang="lv-LV" sz="1300" dirty="0"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</a:br>
            <a:r>
              <a:rPr lang="lv-LV" altLang="lv-LV" sz="1300" dirty="0"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ģimenēm un bērniem</a:t>
            </a:r>
            <a:endParaRPr lang="lv-LV" altLang="lv-LV" sz="13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7" name="Text Box 5">
            <a:extLst>
              <a:ext uri="{FF2B5EF4-FFF2-40B4-BE49-F238E27FC236}">
                <a16:creationId xmlns:a16="http://schemas.microsoft.com/office/drawing/2014/main" xmlns="" id="{F78C42BD-407E-4CCB-9270-A8DD608B9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1741" y="1990819"/>
            <a:ext cx="1380567" cy="73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lv-LV" sz="1400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Tiesību</a:t>
            </a:r>
            <a:endParaRPr lang="lv-LV" altLang="lv-LV" sz="14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lv-LV" sz="1400" dirty="0">
                <a:solidFill>
                  <a:schemeClr val="bg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aizsardzība</a:t>
            </a:r>
            <a:endParaRPr lang="lv-LV" altLang="lv-LV" sz="14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xmlns="" id="{7E99657D-049B-491D-9FEE-A31A4299B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3045" y="1910372"/>
            <a:ext cx="1705444" cy="500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lv-LV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Bāriņtiesa un VBTAI</a:t>
            </a:r>
            <a:endParaRPr lang="lv-LV" altLang="lv-LV" sz="1400" b="1" dirty="0"/>
          </a:p>
        </p:txBody>
      </p:sp>
      <p:sp>
        <p:nvSpPr>
          <p:cNvPr id="29" name="Text Box 10">
            <a:extLst>
              <a:ext uri="{FF2B5EF4-FFF2-40B4-BE49-F238E27FC236}">
                <a16:creationId xmlns:a16="http://schemas.microsoft.com/office/drawing/2014/main" xmlns="" id="{4054F78A-4747-43EF-9211-8CE7B8D4B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306" y="3362786"/>
            <a:ext cx="2586165" cy="3862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lv-LV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Sociālais dienests, policija</a:t>
            </a:r>
            <a:endParaRPr lang="lv-LV" altLang="lv-LV" sz="1400" b="1" dirty="0"/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xmlns="" id="{D356A8EF-0BB0-43B3-AD8B-1EB44F213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650" y="4367143"/>
            <a:ext cx="1203529" cy="4520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lv-LV" sz="14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NVO</a:t>
            </a:r>
            <a:endParaRPr lang="lv-LV" altLang="lv-LV" sz="2400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1" name="Text Box 13">
            <a:extLst>
              <a:ext uri="{FF2B5EF4-FFF2-40B4-BE49-F238E27FC236}">
                <a16:creationId xmlns:a16="http://schemas.microsoft.com/office/drawing/2014/main" xmlns="" id="{D12EA8EA-965C-449E-9A04-8D46ED1F5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710" y="4506355"/>
            <a:ext cx="1601345" cy="6232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lv-LV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Atbalsta dienests</a:t>
            </a:r>
            <a:endParaRPr lang="lv-LV" altLang="lv-LV" sz="1400" b="1" dirty="0"/>
          </a:p>
        </p:txBody>
      </p:sp>
      <p:sp>
        <p:nvSpPr>
          <p:cNvPr id="32" name="Text Box 14">
            <a:extLst>
              <a:ext uri="{FF2B5EF4-FFF2-40B4-BE49-F238E27FC236}">
                <a16:creationId xmlns:a16="http://schemas.microsoft.com/office/drawing/2014/main" xmlns="" id="{AFD36BD2-64DD-43B9-8F6F-66A98AD88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9428" y="5689844"/>
            <a:ext cx="2330355" cy="10208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altLang="lv-LV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Veselības, izglītības, neformālās un interešu izglītības, sporta, kultūras u.c. pakalpojumi</a:t>
            </a:r>
            <a:endParaRPr lang="lv-LV" altLang="lv-LV" sz="1400" b="1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04CE709B-C038-4BE9-8A8B-D13F4CEDCA14}"/>
              </a:ext>
            </a:extLst>
          </p:cNvPr>
          <p:cNvCxnSpPr>
            <a:cxnSpLocks/>
          </p:cNvCxnSpPr>
          <p:nvPr/>
        </p:nvCxnSpPr>
        <p:spPr>
          <a:xfrm flipV="1">
            <a:off x="4416033" y="2808956"/>
            <a:ext cx="3689287" cy="284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E532FBE6-D244-47D3-82DA-A3A7C89E250B}"/>
              </a:ext>
            </a:extLst>
          </p:cNvPr>
          <p:cNvCxnSpPr>
            <a:cxnSpLocks/>
          </p:cNvCxnSpPr>
          <p:nvPr/>
        </p:nvCxnSpPr>
        <p:spPr>
          <a:xfrm>
            <a:off x="3503082" y="4159816"/>
            <a:ext cx="546607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FED8BDD4-B617-40B2-8ED3-56926C72FB4F}"/>
              </a:ext>
            </a:extLst>
          </p:cNvPr>
          <p:cNvCxnSpPr>
            <a:cxnSpLocks/>
          </p:cNvCxnSpPr>
          <p:nvPr/>
        </p:nvCxnSpPr>
        <p:spPr>
          <a:xfrm flipV="1">
            <a:off x="2711882" y="5343312"/>
            <a:ext cx="7622327" cy="1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Left Brace 35">
            <a:extLst>
              <a:ext uri="{FF2B5EF4-FFF2-40B4-BE49-F238E27FC236}">
                <a16:creationId xmlns:a16="http://schemas.microsoft.com/office/drawing/2014/main" xmlns="" id="{159EB51F-D352-4679-A54D-7D283D4C2505}"/>
              </a:ext>
            </a:extLst>
          </p:cNvPr>
          <p:cNvSpPr/>
          <p:nvPr/>
        </p:nvSpPr>
        <p:spPr>
          <a:xfrm rot="2082876">
            <a:off x="2729819" y="3748845"/>
            <a:ext cx="353548" cy="1823732"/>
          </a:xfrm>
          <a:prstGeom prst="leftBrac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3" name="Rounded Rectangle 2"/>
          <p:cNvSpPr/>
          <p:nvPr/>
        </p:nvSpPr>
        <p:spPr>
          <a:xfrm>
            <a:off x="2084834" y="3900675"/>
            <a:ext cx="6428855" cy="1789168"/>
          </a:xfrm>
          <a:prstGeom prst="round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2E28647-1918-416B-AAB9-E058C4493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62D2-EF59-4193-8832-CAF6E94B4769}" type="slidenum">
              <a:rPr lang="en-US" smtClean="0"/>
              <a:t>5</a:t>
            </a:fld>
            <a:endParaRPr lang="en-US"/>
          </a:p>
        </p:txBody>
      </p:sp>
      <p:pic>
        <p:nvPicPr>
          <p:cNvPr id="23" name="Picture 2" descr="Care, childcare, children, kids, love, protection, rights icon">
            <a:extLst>
              <a:ext uri="{FF2B5EF4-FFF2-40B4-BE49-F238E27FC236}">
                <a16:creationId xmlns:a16="http://schemas.microsoft.com/office/drawing/2014/main" xmlns="" id="{2CCD1DD0-1333-4AC4-85D9-AA0FAFB0A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2" y="95252"/>
            <a:ext cx="1494452" cy="124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6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230" y="193895"/>
            <a:ext cx="7521001" cy="822107"/>
          </a:xfrm>
        </p:spPr>
        <p:txBody>
          <a:bodyPr>
            <a:normAutofit/>
          </a:bodyPr>
          <a:lstStyle/>
          <a:p>
            <a:pPr algn="ctr"/>
            <a:r>
              <a:rPr lang="lv-LV" sz="2400" b="1" dirty="0">
                <a:solidFill>
                  <a:srgbClr val="B4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AGRĪNĀ </a:t>
            </a:r>
            <a:r>
              <a:rPr lang="lv-LV" sz="2400" b="1" dirty="0">
                <a:solidFill>
                  <a:srgbClr val="B4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PREVENCIJA</a:t>
            </a:r>
            <a:endParaRPr lang="en-US" sz="2400" b="1" dirty="0">
              <a:solidFill>
                <a:srgbClr val="B4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65" y="1474839"/>
            <a:ext cx="5720795" cy="51395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2000" b="1" dirty="0"/>
              <a:t>Savlaicīga risku un problēmu identificēšana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2000" b="1" dirty="0"/>
              <a:t>   </a:t>
            </a:r>
            <a:r>
              <a:rPr lang="lv-LV" sz="2000" dirty="0"/>
              <a:t>(</a:t>
            </a:r>
            <a:r>
              <a:rPr lang="lv-LV" sz="1800" i="1" dirty="0" err="1"/>
              <a:t>skrīnings</a:t>
            </a:r>
            <a:r>
              <a:rPr lang="lv-LV" sz="1800" i="1" dirty="0"/>
              <a:t>, novērtēšana, attīstības risku diagnostika</a:t>
            </a:r>
            <a:r>
              <a:rPr lang="lv-LV" sz="2000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lv-LV" sz="20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2000" b="1" dirty="0"/>
              <a:t>Efektīva agrīna atbalsta (intervences) sniegšana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2000" b="1" dirty="0"/>
              <a:t>    </a:t>
            </a:r>
            <a:r>
              <a:rPr lang="lv-LV" sz="2000" dirty="0"/>
              <a:t>(</a:t>
            </a:r>
            <a:r>
              <a:rPr lang="lv-LV" sz="1800" i="1" dirty="0"/>
              <a:t>bērniem &amp; jauniešiem, kam riska faktoru ietekmē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800" i="1" dirty="0"/>
              <a:t>     draud slikti rezultāti, palīdzēt attīstīt personības visu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800" i="1" dirty="0"/>
              <a:t>     stipro pušu un prasmju kopumu, mazinot &amp; kompensējot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800" i="1" dirty="0"/>
              <a:t>     riska ietekmi, sagatavot bērnu pieauguša cilvēka </a:t>
            </a:r>
            <a:r>
              <a:rPr lang="lv-LV" sz="1800" i="1" dirty="0"/>
              <a:t>dzīvei</a:t>
            </a:r>
            <a:r>
              <a:rPr lang="lv-LV" sz="2000" dirty="0"/>
              <a:t>) </a:t>
            </a:r>
            <a:endParaRPr lang="lv-LV" sz="20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lv-LV" sz="20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v-LV" sz="2000" b="1" dirty="0"/>
              <a:t>Intervences instrumentu sistēmas  veidošana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2000" b="1" dirty="0"/>
              <a:t>    </a:t>
            </a:r>
            <a:r>
              <a:rPr lang="lv-LV" sz="1800" dirty="0"/>
              <a:t>(</a:t>
            </a:r>
            <a:r>
              <a:rPr lang="lv-LV" sz="1800" i="1" dirty="0"/>
              <a:t>metodiku izstrāde &amp; adaptācija, validācija u.tml.</a:t>
            </a:r>
            <a:r>
              <a:rPr lang="lv-LV" sz="1800" dirty="0"/>
              <a:t>)</a:t>
            </a:r>
            <a:endParaRPr lang="lv-LV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lv-LV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lv-LV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2000" dirty="0"/>
              <a:t>Agrīna </a:t>
            </a:r>
            <a:r>
              <a:rPr lang="lv-LV" sz="2000" dirty="0" err="1"/>
              <a:t>prevencija</a:t>
            </a:r>
            <a:r>
              <a:rPr lang="lv-LV" sz="2000" dirty="0"/>
              <a:t> samazina riska faktoru ietekmi un pastiprina aizsargājošo faktoru ietekmi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2000" dirty="0"/>
              <a:t>bērna dzīvē.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940552" y="1909766"/>
            <a:ext cx="3921125" cy="3932237"/>
            <a:chOff x="6292850" y="1325563"/>
            <a:chExt cx="3921125" cy="3932237"/>
          </a:xfrm>
        </p:grpSpPr>
        <p:sp>
          <p:nvSpPr>
            <p:cNvPr id="9" name="Oval 8"/>
            <p:cNvSpPr/>
            <p:nvPr/>
          </p:nvSpPr>
          <p:spPr>
            <a:xfrm>
              <a:off x="6372366" y="3021211"/>
              <a:ext cx="2152650" cy="215423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2683C6">
                      <a:lumMod val="75000"/>
                    </a:srgbClr>
                  </a:solidFill>
                </a:rPr>
                <a:t>Sociālā</a:t>
              </a:r>
              <a:r>
                <a:rPr lang="en-US" b="1" dirty="0">
                  <a:solidFill>
                    <a:srgbClr val="2683C6">
                      <a:lumMod val="75000"/>
                    </a:srgbClr>
                  </a:solidFill>
                </a:rPr>
                <a:t> un </a:t>
              </a:r>
              <a:r>
                <a:rPr lang="en-US" b="1" dirty="0" err="1">
                  <a:solidFill>
                    <a:srgbClr val="2683C6">
                      <a:lumMod val="75000"/>
                    </a:srgbClr>
                  </a:solidFill>
                </a:rPr>
                <a:t>emocionālā</a:t>
              </a:r>
              <a:r>
                <a:rPr lang="en-US" b="1" dirty="0">
                  <a:solidFill>
                    <a:srgbClr val="2683C6">
                      <a:lumMod val="75000"/>
                    </a:srgbClr>
                  </a:solidFill>
                </a:rPr>
                <a:t> </a:t>
              </a:r>
              <a:r>
                <a:rPr lang="en-US" b="1" dirty="0" err="1">
                  <a:solidFill>
                    <a:srgbClr val="2683C6">
                      <a:lumMod val="75000"/>
                    </a:srgbClr>
                  </a:solidFill>
                </a:rPr>
                <a:t>attīstība</a:t>
              </a:r>
              <a:endParaRPr lang="en-US" b="1" dirty="0">
                <a:solidFill>
                  <a:srgbClr val="2683C6">
                    <a:lumMod val="75000"/>
                  </a:srgbClr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292850" y="1325563"/>
              <a:ext cx="2152650" cy="215423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2683C6">
                      <a:lumMod val="75000"/>
                    </a:srgbClr>
                  </a:solidFill>
                </a:rPr>
                <a:t>Fiziskā</a:t>
              </a:r>
              <a:r>
                <a:rPr lang="en-US" b="1" dirty="0">
                  <a:solidFill>
                    <a:srgbClr val="2683C6">
                      <a:lumMod val="75000"/>
                    </a:srgbClr>
                  </a:solidFill>
                </a:rPr>
                <a:t> </a:t>
              </a:r>
              <a:r>
                <a:rPr lang="en-US" b="1" dirty="0" err="1">
                  <a:solidFill>
                    <a:srgbClr val="2683C6">
                      <a:lumMod val="75000"/>
                    </a:srgbClr>
                  </a:solidFill>
                </a:rPr>
                <a:t>attīstība</a:t>
              </a:r>
              <a:endParaRPr lang="en-US" b="1" dirty="0">
                <a:solidFill>
                  <a:srgbClr val="2683C6">
                    <a:lumMod val="75000"/>
                  </a:srgbClr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061325" y="1325563"/>
              <a:ext cx="2152650" cy="215423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2683C6">
                      <a:lumMod val="75000"/>
                    </a:srgbClr>
                  </a:solidFill>
                </a:rPr>
                <a:t>Kognitīvā</a:t>
              </a:r>
              <a:r>
                <a:rPr lang="en-US" b="1" dirty="0">
                  <a:solidFill>
                    <a:srgbClr val="2683C6">
                      <a:lumMod val="75000"/>
                    </a:srgbClr>
                  </a:solidFill>
                </a:rPr>
                <a:t> </a:t>
              </a:r>
              <a:r>
                <a:rPr lang="en-US" b="1" dirty="0" err="1">
                  <a:solidFill>
                    <a:srgbClr val="2683C6">
                      <a:lumMod val="75000"/>
                    </a:srgbClr>
                  </a:solidFill>
                </a:rPr>
                <a:t>attīstība</a:t>
              </a:r>
              <a:endParaRPr lang="en-US" b="1" dirty="0">
                <a:solidFill>
                  <a:srgbClr val="2683C6">
                    <a:lumMod val="75000"/>
                  </a:srgb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8061325" y="3103563"/>
              <a:ext cx="2152650" cy="215423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5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2683C6">
                      <a:lumMod val="75000"/>
                    </a:srgbClr>
                  </a:solidFill>
                </a:rPr>
                <a:t>Uzvedības</a:t>
              </a:r>
              <a:r>
                <a:rPr lang="en-US" b="1" dirty="0">
                  <a:solidFill>
                    <a:srgbClr val="2683C6">
                      <a:lumMod val="75000"/>
                    </a:srgbClr>
                  </a:solidFill>
                </a:rPr>
                <a:t> </a:t>
              </a:r>
              <a:r>
                <a:rPr lang="en-US" b="1" dirty="0" err="1">
                  <a:solidFill>
                    <a:srgbClr val="2683C6">
                      <a:lumMod val="75000"/>
                    </a:srgbClr>
                  </a:solidFill>
                </a:rPr>
                <a:t>attīstība</a:t>
              </a:r>
              <a:endParaRPr lang="en-US" b="1" dirty="0">
                <a:solidFill>
                  <a:srgbClr val="2683C6">
                    <a:lumMod val="75000"/>
                  </a:srgbClr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014335" y="1290043"/>
            <a:ext cx="1798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Fiziskā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veselība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lv-LV" dirty="0">
                <a:solidFill>
                  <a:prstClr val="black"/>
                </a:solidFill>
              </a:rPr>
              <a:t>/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r>
              <a:rPr lang="en-US" dirty="0" err="1">
                <a:solidFill>
                  <a:prstClr val="black"/>
                </a:solidFill>
              </a:rPr>
              <a:t>aptaukošanās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65477" y="1291237"/>
            <a:ext cx="1826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Sasniegumi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skolā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r>
              <a:rPr lang="en-US" dirty="0">
                <a:solidFill>
                  <a:prstClr val="black"/>
                </a:solidFill>
              </a:rPr>
              <a:t>un </a:t>
            </a:r>
            <a:r>
              <a:rPr lang="en-US" dirty="0" err="1">
                <a:solidFill>
                  <a:prstClr val="black"/>
                </a:solidFill>
              </a:rPr>
              <a:t>darba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tirgū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99370" y="5968099"/>
            <a:ext cx="2082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Psihiskā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veselība</a:t>
            </a:r>
            <a:r>
              <a:rPr lang="en-US" dirty="0">
                <a:solidFill>
                  <a:prstClr val="black"/>
                </a:solidFill>
              </a:rPr>
              <a:t> un </a:t>
            </a:r>
          </a:p>
          <a:p>
            <a:r>
              <a:rPr lang="en-US" dirty="0" err="1">
                <a:solidFill>
                  <a:prstClr val="black"/>
                </a:solidFill>
              </a:rPr>
              <a:t>labklājība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9682" y="5842005"/>
            <a:ext cx="2556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Noziedzība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vardarbība</a:t>
            </a:r>
            <a:r>
              <a:rPr lang="lv-LV" dirty="0">
                <a:solidFill>
                  <a:prstClr val="black"/>
                </a:solidFill>
              </a:rPr>
              <a:t>,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r>
              <a:rPr lang="en-US" dirty="0" err="1">
                <a:solidFill>
                  <a:prstClr val="black"/>
                </a:solidFill>
              </a:rPr>
              <a:t>antisociāla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uzvedība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0680702" y="1971894"/>
            <a:ext cx="180975" cy="1998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7112000" y="1937568"/>
            <a:ext cx="152400" cy="13423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84" r="15441"/>
          <a:stretch/>
        </p:blipFill>
        <p:spPr>
          <a:xfrm>
            <a:off x="8483834" y="3358507"/>
            <a:ext cx="761769" cy="1024168"/>
          </a:xfrm>
          <a:prstGeom prst="rect">
            <a:avLst/>
          </a:prstGeom>
          <a:solidFill>
            <a:schemeClr val="accent2">
              <a:lumMod val="60000"/>
              <a:lumOff val="40000"/>
              <a:alpha val="83000"/>
            </a:schemeClr>
          </a:solidFill>
        </p:spPr>
      </p:pic>
      <p:cxnSp>
        <p:nvCxnSpPr>
          <p:cNvPr id="23" name="Straight Arrow Connector 22"/>
          <p:cNvCxnSpPr/>
          <p:nvPr/>
        </p:nvCxnSpPr>
        <p:spPr>
          <a:xfrm flipH="1">
            <a:off x="7353301" y="5842000"/>
            <a:ext cx="114300" cy="12609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0541003" y="5740400"/>
            <a:ext cx="230187" cy="22769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6B06BE4-C3E5-4F74-ABF7-BFB0B3A8B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767C0-2771-324C-B6C2-8E063C64ED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" name="Picture 2" descr="Care, childcare, children, kids, love, protection, rights icon">
            <a:extLst>
              <a:ext uri="{FF2B5EF4-FFF2-40B4-BE49-F238E27FC236}">
                <a16:creationId xmlns:a16="http://schemas.microsoft.com/office/drawing/2014/main" xmlns="" id="{2CCD1DD0-1333-4AC4-85D9-AA0FAFB0A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95251"/>
            <a:ext cx="1494452" cy="124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38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9E5F9AC-A119-43A2-9F2F-86942124730C}"/>
              </a:ext>
            </a:extLst>
          </p:cNvPr>
          <p:cNvSpPr/>
          <p:nvPr/>
        </p:nvSpPr>
        <p:spPr>
          <a:xfrm>
            <a:off x="1169349" y="2236985"/>
            <a:ext cx="1920512" cy="429831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schemeClr val="bg1"/>
              </a:solidFill>
              <a:highlight>
                <a:srgbClr val="C0C0C0"/>
              </a:highlight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EE041EF3-E7F3-49FD-A530-7859FD35A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897" y="270405"/>
            <a:ext cx="10445315" cy="1155136"/>
          </a:xfrm>
        </p:spPr>
        <p:txBody>
          <a:bodyPr>
            <a:normAutofit/>
          </a:bodyPr>
          <a:lstStyle/>
          <a:p>
            <a:pPr algn="ctr"/>
            <a:r>
              <a:rPr lang="lv-LV" sz="2400" b="1" dirty="0">
                <a:solidFill>
                  <a:srgbClr val="B4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Bērnu politiku veidošanas pieeju tipoloģizāc</a:t>
            </a:r>
            <a:r>
              <a:rPr lang="lv-LV" sz="2400" b="1" dirty="0">
                <a:solidFill>
                  <a:srgbClr val="B4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ija</a:t>
            </a:r>
            <a:r>
              <a:rPr lang="lv-LV" sz="2000" dirty="0">
                <a:latin typeface="Segoe UI Black" panose="020B0A02040204020203" pitchFamily="34" charset="0"/>
                <a:ea typeface="Segoe UI Black" panose="020B0A02040204020203" pitchFamily="34" charset="0"/>
                <a:cs typeface="Helvetica" panose="020B0604020202020204" pitchFamily="34" charset="0"/>
              </a:rPr>
              <a:t/>
            </a:r>
            <a:br>
              <a:rPr lang="lv-LV" sz="2000" dirty="0">
                <a:latin typeface="Segoe UI Black" panose="020B0A02040204020203" pitchFamily="34" charset="0"/>
                <a:ea typeface="Segoe UI Black" panose="020B0A02040204020203" pitchFamily="34" charset="0"/>
                <a:cs typeface="Helvetica" panose="020B0604020202020204" pitchFamily="34" charset="0"/>
              </a:rPr>
            </a:br>
            <a:endParaRPr lang="lv-LV" sz="4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2EFE3AF-A60D-4E89-B576-AECBB9483544}"/>
              </a:ext>
            </a:extLst>
          </p:cNvPr>
          <p:cNvSpPr txBox="1"/>
          <p:nvPr/>
        </p:nvSpPr>
        <p:spPr>
          <a:xfrm>
            <a:off x="859047" y="2608941"/>
            <a:ext cx="212743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13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Problēmu ietvars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31D76B9-152A-46F1-A4A7-B1AD92310053}"/>
              </a:ext>
            </a:extLst>
          </p:cNvPr>
          <p:cNvSpPr txBox="1"/>
          <p:nvPr/>
        </p:nvSpPr>
        <p:spPr>
          <a:xfrm>
            <a:off x="1459817" y="3532686"/>
            <a:ext cx="152666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13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Intervences veids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88BE563-64BF-440E-8AC7-4D45A523B000}"/>
              </a:ext>
            </a:extLst>
          </p:cNvPr>
          <p:cNvSpPr txBox="1"/>
          <p:nvPr/>
        </p:nvSpPr>
        <p:spPr>
          <a:xfrm>
            <a:off x="1178415" y="4559217"/>
            <a:ext cx="180806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13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Valsts un vecāku attiecības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F4821A-2854-4DF9-A636-C5F6C62BD53E}"/>
              </a:ext>
            </a:extLst>
          </p:cNvPr>
          <p:cNvSpPr txBox="1"/>
          <p:nvPr/>
        </p:nvSpPr>
        <p:spPr>
          <a:xfrm>
            <a:off x="1178414" y="5688116"/>
            <a:ext cx="1808069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13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Institūciju darbības filozofijas tipoloģizācija Latvijā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504CB8F0-CF34-49AC-A6B0-2473FAB70B6A}"/>
              </a:ext>
            </a:extLst>
          </p:cNvPr>
          <p:cNvGrpSpPr/>
          <p:nvPr/>
        </p:nvGrpSpPr>
        <p:grpSpPr>
          <a:xfrm>
            <a:off x="3130086" y="1557007"/>
            <a:ext cx="2718463" cy="684167"/>
            <a:chOff x="2976283" y="1614304"/>
            <a:chExt cx="2454721" cy="9861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BAE74523-6630-41D7-984B-F10132A3E23E}"/>
                </a:ext>
              </a:extLst>
            </p:cNvPr>
            <p:cNvSpPr/>
            <p:nvPr/>
          </p:nvSpPr>
          <p:spPr>
            <a:xfrm>
              <a:off x="3009715" y="1614304"/>
              <a:ext cx="2421289" cy="9861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04C867B1-3974-41FE-B69D-D4E93CFB5554}"/>
                </a:ext>
              </a:extLst>
            </p:cNvPr>
            <p:cNvSpPr txBox="1"/>
            <p:nvPr/>
          </p:nvSpPr>
          <p:spPr>
            <a:xfrm>
              <a:off x="2976283" y="1745839"/>
              <a:ext cx="2333624" cy="75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1400" b="1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BĒRNU TIESĪBU AIZSARDZĪBAS PIEEJA</a:t>
              </a:r>
              <a:r>
                <a:rPr lang="lv-LV" sz="1200" b="1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endParaRPr lang="lv-LV" sz="14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26CFA687-7DAA-429F-AE04-E79AFFA19920}"/>
              </a:ext>
            </a:extLst>
          </p:cNvPr>
          <p:cNvGrpSpPr/>
          <p:nvPr/>
        </p:nvGrpSpPr>
        <p:grpSpPr>
          <a:xfrm>
            <a:off x="5915027" y="1561196"/>
            <a:ext cx="2584355" cy="679981"/>
            <a:chOff x="3030070" y="1594168"/>
            <a:chExt cx="2333624" cy="98611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6A3021BF-0752-42EF-BC4F-D5DC308E4762}"/>
                </a:ext>
              </a:extLst>
            </p:cNvPr>
            <p:cNvSpPr/>
            <p:nvPr/>
          </p:nvSpPr>
          <p:spPr>
            <a:xfrm>
              <a:off x="3030070" y="1594168"/>
              <a:ext cx="2333624" cy="9861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C7B55EFF-32CC-45E1-A40E-4A803C5401DA}"/>
                </a:ext>
              </a:extLst>
            </p:cNvPr>
            <p:cNvSpPr txBox="1"/>
            <p:nvPr/>
          </p:nvSpPr>
          <p:spPr>
            <a:xfrm>
              <a:off x="3030070" y="1730826"/>
              <a:ext cx="2333624" cy="714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1400" b="1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ĢIMENES</a:t>
              </a:r>
              <a:r>
                <a:rPr lang="en-US" sz="1400" b="1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lv-LV" sz="1400" b="1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ATBALSTA</a:t>
              </a:r>
              <a:r>
                <a:rPr lang="lv-LV" sz="1200" b="1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endParaRPr lang="en-US" sz="12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lv-LV" sz="1200" b="1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PIEEJA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EC1FDB2E-93C7-407F-9DEB-0F8A5E40AC3F}"/>
              </a:ext>
            </a:extLst>
          </p:cNvPr>
          <p:cNvGrpSpPr/>
          <p:nvPr/>
        </p:nvGrpSpPr>
        <p:grpSpPr>
          <a:xfrm>
            <a:off x="8738071" y="1557005"/>
            <a:ext cx="2584355" cy="679980"/>
            <a:chOff x="3030070" y="1594168"/>
            <a:chExt cx="2333624" cy="98611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79D9471-69DD-4906-9C41-E20FDA487ECA}"/>
                </a:ext>
              </a:extLst>
            </p:cNvPr>
            <p:cNvSpPr/>
            <p:nvPr/>
          </p:nvSpPr>
          <p:spPr>
            <a:xfrm>
              <a:off x="3030070" y="1594168"/>
              <a:ext cx="2333624" cy="9861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5C5A5E94-BC78-4809-9A8D-1226E15192BA}"/>
                </a:ext>
              </a:extLst>
            </p:cNvPr>
            <p:cNvSpPr txBox="1"/>
            <p:nvPr/>
          </p:nvSpPr>
          <p:spPr>
            <a:xfrm>
              <a:off x="3030070" y="1726513"/>
              <a:ext cx="2333624" cy="714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1400" b="1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BĒRNU ATTĪSTĪBAS </a:t>
              </a:r>
              <a:endParaRPr lang="en-US" sz="14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lv-LV" sz="1200" b="1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PIEEJA </a:t>
              </a: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21747309-FA9C-4FE0-BC97-45E0B1393103}"/>
              </a:ext>
            </a:extLst>
          </p:cNvPr>
          <p:cNvCxnSpPr>
            <a:cxnSpLocks/>
          </p:cNvCxnSpPr>
          <p:nvPr/>
        </p:nvCxnSpPr>
        <p:spPr>
          <a:xfrm>
            <a:off x="5801099" y="1557004"/>
            <a:ext cx="0" cy="4977464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D62B1BCE-7BBD-47F4-BF68-96A6D5DD4314}"/>
              </a:ext>
            </a:extLst>
          </p:cNvPr>
          <p:cNvCxnSpPr>
            <a:cxnSpLocks/>
          </p:cNvCxnSpPr>
          <p:nvPr/>
        </p:nvCxnSpPr>
        <p:spPr>
          <a:xfrm flipH="1">
            <a:off x="8613307" y="1557004"/>
            <a:ext cx="10839" cy="4977464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116E3DD3-9AC9-452B-B4EC-9613F85DBC9C}"/>
              </a:ext>
            </a:extLst>
          </p:cNvPr>
          <p:cNvCxnSpPr>
            <a:cxnSpLocks/>
          </p:cNvCxnSpPr>
          <p:nvPr/>
        </p:nvCxnSpPr>
        <p:spPr>
          <a:xfrm>
            <a:off x="11315199" y="1557006"/>
            <a:ext cx="0" cy="4977463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3169665-C8DD-4F73-B800-1426B05A61B2}"/>
              </a:ext>
            </a:extLst>
          </p:cNvPr>
          <p:cNvSpPr txBox="1"/>
          <p:nvPr/>
        </p:nvSpPr>
        <p:spPr>
          <a:xfrm>
            <a:off x="3129003" y="2573433"/>
            <a:ext cx="25473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3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Segoe UI Light" panose="020B0502040204020203" pitchFamily="34" charset="0"/>
              </a:rPr>
              <a:t>Devianta uzvedība un </a:t>
            </a:r>
            <a:r>
              <a:rPr lang="lv-LV" sz="1300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Segoe UI Light" panose="020B0502040204020203" pitchFamily="34" charset="0"/>
              </a:rPr>
              <a:t>disfunkcionālu</a:t>
            </a:r>
            <a:r>
              <a:rPr lang="lv-LV" sz="13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Segoe UI Light" panose="020B0502040204020203" pitchFamily="34" charset="0"/>
              </a:rPr>
              <a:t> vecāku audzināšana</a:t>
            </a:r>
            <a:endParaRPr lang="lv-LV" sz="13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62D82F6-733F-4294-97D4-BE268B34F1CE}"/>
              </a:ext>
            </a:extLst>
          </p:cNvPr>
          <p:cNvSpPr txBox="1"/>
          <p:nvPr/>
        </p:nvSpPr>
        <p:spPr>
          <a:xfrm>
            <a:off x="3176437" y="3488297"/>
            <a:ext cx="254733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3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Segoe UI Light" panose="020B0502040204020203" pitchFamily="34" charset="0"/>
              </a:rPr>
              <a:t>Juridiski izmeklējošs, sodošs</a:t>
            </a:r>
            <a:endParaRPr lang="lv-LV" sz="1300" b="1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7284916-B8F7-43DF-9FDB-9958CE53C681}"/>
              </a:ext>
            </a:extLst>
          </p:cNvPr>
          <p:cNvSpPr txBox="1"/>
          <p:nvPr/>
        </p:nvSpPr>
        <p:spPr>
          <a:xfrm>
            <a:off x="3075823" y="4327983"/>
            <a:ext cx="267647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3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Segoe UI Light" panose="020B0502040204020203" pitchFamily="34" charset="0"/>
              </a:rPr>
              <a:t>Pretrunīgs sacensību stāvoklis, sodot vecāku nepareizu izturēšanos un izmantojot pilnvaru piespiedu bērna izņemšanai no ģimenes</a:t>
            </a:r>
            <a:endParaRPr lang="lv-LV" sz="13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14E44E6-E1CC-4ABC-9435-6A600FBBD8FA}"/>
              </a:ext>
            </a:extLst>
          </p:cNvPr>
          <p:cNvSpPr txBox="1"/>
          <p:nvPr/>
        </p:nvSpPr>
        <p:spPr>
          <a:xfrm>
            <a:off x="3109763" y="5723625"/>
            <a:ext cx="254733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3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Segoe UI Light" panose="020B0502040204020203" pitchFamily="34" charset="0"/>
              </a:rPr>
              <a:t>VBTAI un bāriņtiesas</a:t>
            </a:r>
            <a:endParaRPr lang="lv-LV" sz="13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7EA3DEFF-E7C9-4D06-B656-F34E400D618A}"/>
              </a:ext>
            </a:extLst>
          </p:cNvPr>
          <p:cNvSpPr txBox="1"/>
          <p:nvPr/>
        </p:nvSpPr>
        <p:spPr>
          <a:xfrm>
            <a:off x="5896025" y="2573433"/>
            <a:ext cx="25473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3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Segoe UI Light" panose="020B0502040204020203" pitchFamily="34" charset="0"/>
              </a:rPr>
              <a:t>Sociālais / psiholoģiskais stress un ģimenes problēmas</a:t>
            </a:r>
            <a:endParaRPr lang="lv-LV" sz="13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0CE31908-41BA-41A7-B6AA-30EF8466F65A}"/>
              </a:ext>
            </a:extLst>
          </p:cNvPr>
          <p:cNvSpPr txBox="1"/>
          <p:nvPr/>
        </p:nvSpPr>
        <p:spPr>
          <a:xfrm>
            <a:off x="5934267" y="3488298"/>
            <a:ext cx="25473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3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Segoe UI Light" panose="020B0502040204020203" pitchFamily="34" charset="0"/>
              </a:rPr>
              <a:t>Terapeitiskais / vajadzību novērtējums </a:t>
            </a:r>
            <a:endParaRPr lang="lv-LV" sz="1300" b="1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1E284A8D-AE31-40C9-92F6-09ABCA78FE63}"/>
              </a:ext>
            </a:extLst>
          </p:cNvPr>
          <p:cNvSpPr txBox="1"/>
          <p:nvPr/>
        </p:nvSpPr>
        <p:spPr>
          <a:xfrm>
            <a:off x="5971047" y="4408295"/>
            <a:ext cx="254733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3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Segoe UI Light" panose="020B0502040204020203" pitchFamily="34" charset="0"/>
              </a:rPr>
              <a:t>Partnerība starp vecākiem un valsti, kas stiprina ģimenes attiecības. Brīvprātīga ārpus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Segoe UI Light" panose="020B0502040204020203" pitchFamily="34" charset="0"/>
              </a:rPr>
              <a:t> </a:t>
            </a:r>
            <a:r>
              <a:rPr lang="lv-LV" sz="13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Segoe UI Light" panose="020B0502040204020203" pitchFamily="34" charset="0"/>
              </a:rPr>
              <a:t>ģimenes aprūpes noteikšana</a:t>
            </a:r>
            <a:endParaRPr lang="lv-LV" sz="13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6626F30-430D-4793-8963-4F80C34C5947}"/>
              </a:ext>
            </a:extLst>
          </p:cNvPr>
          <p:cNvSpPr txBox="1"/>
          <p:nvPr/>
        </p:nvSpPr>
        <p:spPr>
          <a:xfrm>
            <a:off x="5934267" y="5723630"/>
            <a:ext cx="254733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3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Segoe UI Light" panose="020B0502040204020203" pitchFamily="34" charset="0"/>
              </a:rPr>
              <a:t>Daļēji Sociālais dienests/ daļēji Pedagoģiski psiholoģiskais atbalsta dienests</a:t>
            </a:r>
            <a:endParaRPr lang="lv-LV" sz="13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B19ACBCF-A0AC-4100-8272-33AE02693A81}"/>
              </a:ext>
            </a:extLst>
          </p:cNvPr>
          <p:cNvSpPr txBox="1"/>
          <p:nvPr/>
        </p:nvSpPr>
        <p:spPr>
          <a:xfrm>
            <a:off x="8700206" y="2573433"/>
            <a:ext cx="25473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3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Segoe UI Light" panose="020B0502040204020203" pitchFamily="34" charset="0"/>
              </a:rPr>
              <a:t>Bērna attīstības vajadzības un nevienlīdzīgi rezultāti</a:t>
            </a:r>
            <a:endParaRPr lang="lv-LV" sz="13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83E1CEEF-6FB6-430B-826D-BEFAC15BEBD2}"/>
              </a:ext>
            </a:extLst>
          </p:cNvPr>
          <p:cNvSpPr txBox="1"/>
          <p:nvPr/>
        </p:nvSpPr>
        <p:spPr>
          <a:xfrm>
            <a:off x="8719067" y="3488296"/>
            <a:ext cx="25473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400" b="1" dirty="0">
                <a:solidFill>
                  <a:srgbClr val="B40000"/>
                </a:solidFill>
                <a:ea typeface="Calibri" panose="020F0502020204030204" pitchFamily="34" charset="0"/>
                <a:cs typeface="Segoe UI Light" panose="020B0502040204020203" pitchFamily="34" charset="0"/>
              </a:rPr>
              <a:t>Agrīna iejaukšanās,  vajadzību novērtēšana un intervence</a:t>
            </a:r>
            <a:endParaRPr lang="lv-LV" sz="1400" b="1" dirty="0">
              <a:solidFill>
                <a:srgbClr val="B40000"/>
              </a:solidFill>
              <a:cs typeface="Segoe UI Light" panose="020B0502040204020203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978D94E1-92AF-42A0-B31B-409072CD1AE0}"/>
              </a:ext>
            </a:extLst>
          </p:cNvPr>
          <p:cNvSpPr txBox="1"/>
          <p:nvPr/>
        </p:nvSpPr>
        <p:spPr>
          <a:xfrm>
            <a:off x="8719067" y="4408296"/>
            <a:ext cx="254733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3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Segoe UI Light" panose="020B0502040204020203" pitchFamily="34" charset="0"/>
              </a:rPr>
              <a:t>Paternālisms, saskaņā ar kuru valsts daļēji uzņemas ģimenes pienākumus atbalstīt un </a:t>
            </a:r>
            <a:r>
              <a:rPr lang="lv-LV" sz="13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Segoe UI Light" panose="020B0502040204020203" pitchFamily="34" charset="0"/>
              </a:rPr>
              <a:t>rūpēties par bērnu</a:t>
            </a:r>
            <a:endParaRPr lang="lv-LV" sz="13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92F19954-830E-43E4-9F75-735F982AA8A7}"/>
              </a:ext>
            </a:extLst>
          </p:cNvPr>
          <p:cNvSpPr txBox="1"/>
          <p:nvPr/>
        </p:nvSpPr>
        <p:spPr>
          <a:xfrm>
            <a:off x="8700206" y="5723629"/>
            <a:ext cx="25473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3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Segoe UI Light" panose="020B0502040204020203" pitchFamily="34" charset="0"/>
              </a:rPr>
              <a:t>Pedagoģiski psiholoģiskais atbalsta dienests</a:t>
            </a:r>
            <a:endParaRPr lang="lv-LV" sz="13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C872E07E-0C76-492F-BA8F-0C06D714D364}"/>
              </a:ext>
            </a:extLst>
          </p:cNvPr>
          <p:cNvSpPr/>
          <p:nvPr/>
        </p:nvSpPr>
        <p:spPr>
          <a:xfrm>
            <a:off x="3097078" y="5384240"/>
            <a:ext cx="8198220" cy="1111907"/>
          </a:xfrm>
          <a:prstGeom prst="rect">
            <a:avLst/>
          </a:prstGeom>
          <a:solidFill>
            <a:srgbClr val="C00000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b="1" dirty="0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811DF453-5F2D-40BF-8626-023E419637A3}"/>
              </a:ext>
            </a:extLst>
          </p:cNvPr>
          <p:cNvCxnSpPr>
            <a:cxnSpLocks/>
          </p:cNvCxnSpPr>
          <p:nvPr/>
        </p:nvCxnSpPr>
        <p:spPr>
          <a:xfrm>
            <a:off x="1189251" y="3249227"/>
            <a:ext cx="10125948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0ABF60CD-F424-4E0F-B6CD-6BA88A025128}"/>
              </a:ext>
            </a:extLst>
          </p:cNvPr>
          <p:cNvCxnSpPr>
            <a:cxnSpLocks/>
          </p:cNvCxnSpPr>
          <p:nvPr/>
        </p:nvCxnSpPr>
        <p:spPr>
          <a:xfrm>
            <a:off x="1169350" y="4324904"/>
            <a:ext cx="10125948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F5736B5D-ABB8-4D60-A9E8-A95FCC092403}"/>
              </a:ext>
            </a:extLst>
          </p:cNvPr>
          <p:cNvCxnSpPr>
            <a:cxnSpLocks/>
          </p:cNvCxnSpPr>
          <p:nvPr/>
        </p:nvCxnSpPr>
        <p:spPr>
          <a:xfrm>
            <a:off x="1196475" y="5500903"/>
            <a:ext cx="10125948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CBFCF8AB-9BF3-4DC8-B16F-FE095C20955F}"/>
              </a:ext>
            </a:extLst>
          </p:cNvPr>
          <p:cNvCxnSpPr>
            <a:cxnSpLocks/>
          </p:cNvCxnSpPr>
          <p:nvPr/>
        </p:nvCxnSpPr>
        <p:spPr>
          <a:xfrm>
            <a:off x="1196475" y="6534467"/>
            <a:ext cx="10125948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8506595" y="1143277"/>
            <a:ext cx="3078855" cy="5595855"/>
          </a:xfrm>
          <a:prstGeom prst="roundRect">
            <a:avLst/>
          </a:prstGeom>
          <a:noFill/>
          <a:ln w="190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39" name="Picture 2" descr="Care, childcare, children, kids, love, protection, rights icon">
            <a:extLst>
              <a:ext uri="{FF2B5EF4-FFF2-40B4-BE49-F238E27FC236}">
                <a16:creationId xmlns:a16="http://schemas.microsoft.com/office/drawing/2014/main" xmlns="" id="{2CCD1DD0-1333-4AC4-85D9-AA0FAFB0A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95251"/>
            <a:ext cx="1800224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AD57531-6858-4641-BD97-4E346BD12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62D2-EF59-4193-8832-CAF6E94B47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6AA59B-0CED-4BE9-B086-3278798BA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0729" y="144651"/>
            <a:ext cx="9248775" cy="703076"/>
          </a:xfrm>
        </p:spPr>
        <p:txBody>
          <a:bodyPr>
            <a:normAutofit/>
          </a:bodyPr>
          <a:lstStyle/>
          <a:p>
            <a:r>
              <a:rPr lang="lv-LV" sz="2400" b="1" dirty="0">
                <a:solidFill>
                  <a:srgbClr val="B4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DARBĪBAS PRINCIPI</a:t>
            </a:r>
            <a:endParaRPr lang="en-US" sz="2400" dirty="0">
              <a:solidFill>
                <a:srgbClr val="B4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8EAA57-B720-4871-8902-72BE14125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1049" y="1600202"/>
            <a:ext cx="9963509" cy="4913311"/>
          </a:xfrm>
        </p:spPr>
        <p:txBody>
          <a:bodyPr>
            <a:normAutofit/>
          </a:bodyPr>
          <a:lstStyle/>
          <a:p>
            <a:pPr algn="l"/>
            <a:r>
              <a:rPr lang="lv-LV" sz="2200" b="1" dirty="0" err="1">
                <a:solidFill>
                  <a:srgbClr val="002060"/>
                </a:solidFill>
              </a:rPr>
              <a:t>Prevencijas</a:t>
            </a:r>
            <a:r>
              <a:rPr lang="lv-LV" sz="2200" b="1" dirty="0">
                <a:solidFill>
                  <a:srgbClr val="002060"/>
                </a:solidFill>
              </a:rPr>
              <a:t> </a:t>
            </a:r>
            <a:r>
              <a:rPr lang="lv-LV" sz="2200" b="1" dirty="0">
                <a:solidFill>
                  <a:srgbClr val="002060"/>
                </a:solidFill>
              </a:rPr>
              <a:t>pakalpojumu organizācijā ieviest JAUNUS DARBĪBAS PRINCIPUS:</a:t>
            </a:r>
            <a:endParaRPr lang="lv-LV" sz="2200" dirty="0">
              <a:solidFill>
                <a:srgbClr val="002060"/>
              </a:solidFill>
            </a:endParaRPr>
          </a:p>
          <a:p>
            <a:pPr marL="342891" indent="-342891" algn="just">
              <a:buFont typeface="Wingdings" panose="05000000000000000000" pitchFamily="2" charset="2"/>
              <a:buChar char="ü"/>
            </a:pPr>
            <a:r>
              <a:rPr lang="lv-LV" sz="2200" i="1" dirty="0" err="1"/>
              <a:t>prevencijas</a:t>
            </a:r>
            <a:r>
              <a:rPr lang="lv-LV" sz="2200" dirty="0"/>
              <a:t> </a:t>
            </a:r>
            <a:r>
              <a:rPr lang="lv-LV" sz="2200" i="1" dirty="0"/>
              <a:t>pakalpojumu groza </a:t>
            </a:r>
            <a:r>
              <a:rPr lang="lv-LV" sz="2200" dirty="0"/>
              <a:t>izstrāde, balstoties </a:t>
            </a:r>
            <a:r>
              <a:rPr lang="lv-LV" sz="2200" u="sng" dirty="0"/>
              <a:t>bērna attīstības vajadzību </a:t>
            </a:r>
            <a:r>
              <a:rPr lang="lv-LV" sz="2200" dirty="0"/>
              <a:t>un ģimenes atbalsta pieejā</a:t>
            </a:r>
            <a:r>
              <a:rPr lang="lv-LV" sz="2200" dirty="0"/>
              <a:t>;</a:t>
            </a:r>
          </a:p>
          <a:p>
            <a:pPr marL="342891" indent="-342891" algn="just">
              <a:buFont typeface="Wingdings" panose="05000000000000000000" pitchFamily="2" charset="2"/>
              <a:buChar char="ü"/>
            </a:pPr>
            <a:r>
              <a:rPr lang="lv-LV" sz="2200" u="sng" dirty="0"/>
              <a:t>pierādījumos balstīti </a:t>
            </a:r>
            <a:r>
              <a:rPr lang="lv-LV" sz="2200" dirty="0"/>
              <a:t>pakalpojumi;</a:t>
            </a:r>
            <a:endParaRPr lang="lv-LV" sz="2200" dirty="0"/>
          </a:p>
          <a:p>
            <a:pPr marL="342891" indent="-342891" algn="just">
              <a:buFont typeface="Wingdings" panose="05000000000000000000" pitchFamily="2" charset="2"/>
              <a:buChar char="ü"/>
            </a:pPr>
            <a:r>
              <a:rPr lang="lv-LV" sz="2200" dirty="0"/>
              <a:t>a</a:t>
            </a:r>
            <a:r>
              <a:rPr lang="lv-LV" sz="2200" dirty="0"/>
              <a:t>grīnās </a:t>
            </a:r>
            <a:r>
              <a:rPr lang="lv-LV" sz="2200" dirty="0" err="1"/>
              <a:t>prevencijas</a:t>
            </a:r>
            <a:r>
              <a:rPr lang="lv-LV" sz="2200" dirty="0"/>
              <a:t> </a:t>
            </a:r>
            <a:r>
              <a:rPr lang="lv-LV" sz="2200" dirty="0"/>
              <a:t>un nozaru profilēto atbalsta </a:t>
            </a:r>
            <a:r>
              <a:rPr lang="lv-LV" sz="2200" u="sng" dirty="0"/>
              <a:t>pakalpojumu integrācija;</a:t>
            </a:r>
            <a:endParaRPr lang="lv-LV" sz="2200" dirty="0"/>
          </a:p>
          <a:p>
            <a:pPr marL="342891" indent="-342891" algn="just">
              <a:buFont typeface="Wingdings" panose="05000000000000000000" pitchFamily="2" charset="2"/>
              <a:buChar char="ü"/>
            </a:pPr>
            <a:r>
              <a:rPr lang="lv-LV" sz="2200" dirty="0"/>
              <a:t>starp-institucionāli koordinēta </a:t>
            </a:r>
            <a:r>
              <a:rPr lang="lv-LV" sz="2200" u="sng" dirty="0"/>
              <a:t>sistēmiska pieeja</a:t>
            </a:r>
            <a:r>
              <a:rPr lang="lv-LV" sz="2200" dirty="0"/>
              <a:t> pakalpojumu nodrošināšanā - klientu vadībā; </a:t>
            </a:r>
          </a:p>
          <a:p>
            <a:pPr marL="342891" indent="-342891" algn="just">
              <a:buFont typeface="Wingdings" panose="05000000000000000000" pitchFamily="2" charset="2"/>
              <a:buChar char="ü"/>
            </a:pPr>
            <a:r>
              <a:rPr lang="lv-LV" sz="2200" u="sng" dirty="0"/>
              <a:t>mobilitātes princips</a:t>
            </a:r>
            <a:r>
              <a:rPr lang="lv-LV" sz="2200" dirty="0"/>
              <a:t> pakalpojumu pieejamībā;</a:t>
            </a:r>
          </a:p>
          <a:p>
            <a:pPr marL="342891" indent="-342891" algn="just">
              <a:buFont typeface="Wingdings" panose="05000000000000000000" pitchFamily="2" charset="2"/>
              <a:buChar char="ü"/>
            </a:pPr>
            <a:r>
              <a:rPr lang="lv-LV" sz="2200" dirty="0"/>
              <a:t>līdzvērtīgi augsta pakalpojumu  </a:t>
            </a:r>
            <a:r>
              <a:rPr lang="lv-LV" sz="2200" u="sng" dirty="0"/>
              <a:t>kvalitāte</a:t>
            </a:r>
            <a:r>
              <a:rPr lang="lv-LV" sz="2200" dirty="0"/>
              <a:t> visā LV teritorijā;</a:t>
            </a:r>
          </a:p>
          <a:p>
            <a:pPr marL="342891" indent="-342891" algn="just">
              <a:buFont typeface="Wingdings" panose="05000000000000000000" pitchFamily="2" charset="2"/>
              <a:buChar char="ü"/>
            </a:pPr>
            <a:r>
              <a:rPr lang="lv-LV" sz="2200" dirty="0"/>
              <a:t>pāreja uz </a:t>
            </a:r>
            <a:r>
              <a:rPr lang="lv-LV" sz="2200" u="sng" dirty="0"/>
              <a:t>pilnas slodzes</a:t>
            </a:r>
            <a:r>
              <a:rPr lang="lv-LV" sz="2200" dirty="0"/>
              <a:t> pastāvīgo darbinieku "</a:t>
            </a:r>
            <a:r>
              <a:rPr lang="lv-LV" sz="2200" i="1" dirty="0"/>
              <a:t>komplekta</a:t>
            </a:r>
            <a:r>
              <a:rPr lang="lv-LV" sz="2200" dirty="0"/>
              <a:t>" nodrošināšanu katrā vienībā;</a:t>
            </a:r>
          </a:p>
          <a:p>
            <a:pPr marL="342891" indent="-342891" algn="just">
              <a:buFont typeface="Wingdings" panose="05000000000000000000" pitchFamily="2" charset="2"/>
              <a:buChar char="ü"/>
            </a:pPr>
            <a:r>
              <a:rPr lang="lv-LV" sz="2200" u="sng" dirty="0"/>
              <a:t>pakāpeniskums un pēctecība</a:t>
            </a:r>
            <a:r>
              <a:rPr lang="lv-LV" sz="2200" dirty="0"/>
              <a:t> pakalpojumu nodrošināšanas reorganizācijā.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9E30607-5967-4A27-B192-4DD4F3FB5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62D2-EF59-4193-8832-CAF6E94B4769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2" descr="Care, childcare, children, kids, love, protection, rights icon">
            <a:extLst>
              <a:ext uri="{FF2B5EF4-FFF2-40B4-BE49-F238E27FC236}">
                <a16:creationId xmlns:a16="http://schemas.microsoft.com/office/drawing/2014/main" xmlns="" id="{2CCD1DD0-1333-4AC4-85D9-AA0FAFB0A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2" y="95252"/>
            <a:ext cx="1494452" cy="124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80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6AA59B-0CED-4BE9-B086-3278798BA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5313" y="1"/>
            <a:ext cx="8937523" cy="864879"/>
          </a:xfrm>
        </p:spPr>
        <p:txBody>
          <a:bodyPr>
            <a:normAutofit/>
          </a:bodyPr>
          <a:lstStyle/>
          <a:p>
            <a:r>
              <a:rPr lang="lv-LV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KĀ VEIDOT PREVENTĪVO ATBALSTA SISTĒMU?</a:t>
            </a:r>
            <a:endParaRPr lang="en-US" sz="2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8EAA57-B720-4871-8902-72BE14125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5170" y="1465007"/>
            <a:ext cx="10557063" cy="5015692"/>
          </a:xfrm>
        </p:spPr>
        <p:txBody>
          <a:bodyPr>
            <a:normAutofit fontScale="92500" lnSpcReduction="20000"/>
          </a:bodyPr>
          <a:lstStyle/>
          <a:p>
            <a:pPr marL="457189" indent="-457189" algn="l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lv-LV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Fragmentēto PAKALPOJUMU INTEGRĀCIJA</a:t>
            </a:r>
          </a:p>
          <a:p>
            <a:pPr marL="457189" indent="-457189" algn="l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lv-LV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IZPĒTE </a:t>
            </a:r>
            <a:endParaRPr lang="lv-LV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189" indent="-457189" algn="just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lv-LV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NOVĒRTĒŠANA &amp; DIAGNOSTIKA</a:t>
            </a:r>
          </a:p>
          <a:p>
            <a:pPr marL="457189" indent="-457189" algn="l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lv-LV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INTERVENCE:</a:t>
            </a:r>
          </a:p>
          <a:p>
            <a:pPr marL="1314438" lvl="2" indent="-342900" algn="l">
              <a:lnSpc>
                <a:spcPct val="110000"/>
              </a:lnSpc>
              <a:buFont typeface="Wingdings" charset="2"/>
              <a:buChar char="§"/>
            </a:pPr>
            <a:r>
              <a:rPr lang="lv-LV" sz="1700" dirty="0">
                <a:ea typeface="Verdana" charset="0"/>
                <a:cs typeface="Verdana" charset="0"/>
              </a:rPr>
              <a:t>Vecāku-bērnu piesaiste</a:t>
            </a:r>
          </a:p>
          <a:p>
            <a:pPr marL="1314438" lvl="2" indent="-342900" algn="l">
              <a:lnSpc>
                <a:spcPct val="110000"/>
              </a:lnSpc>
              <a:buFont typeface="Wingdings" charset="2"/>
              <a:buChar char="§"/>
            </a:pPr>
            <a:r>
              <a:rPr lang="lv-LV" sz="1700" dirty="0">
                <a:ea typeface="Verdana" charset="0"/>
                <a:cs typeface="Verdana" charset="0"/>
              </a:rPr>
              <a:t>Vecāku prasmes un kompetences</a:t>
            </a:r>
          </a:p>
          <a:p>
            <a:pPr marL="1314438" lvl="2" indent="-342900" algn="l">
              <a:lnSpc>
                <a:spcPct val="110000"/>
              </a:lnSpc>
              <a:buFont typeface="Wingdings" charset="2"/>
              <a:buChar char="§"/>
            </a:pPr>
            <a:r>
              <a:rPr lang="lv-LV" sz="1700" dirty="0">
                <a:ea typeface="Verdana" charset="0"/>
                <a:cs typeface="Verdana" charset="0"/>
              </a:rPr>
              <a:t>Uzvedības un emocionālās grūtības, t.sk. trauksme, </a:t>
            </a:r>
            <a:r>
              <a:rPr lang="lv-LV" sz="1700" dirty="0" err="1">
                <a:ea typeface="Verdana" charset="0"/>
                <a:cs typeface="Verdana" charset="0"/>
              </a:rPr>
              <a:t>distress</a:t>
            </a:r>
            <a:r>
              <a:rPr lang="lv-LV" sz="1700" dirty="0">
                <a:ea typeface="Verdana" charset="0"/>
                <a:cs typeface="Verdana" charset="0"/>
              </a:rPr>
              <a:t>, depresija</a:t>
            </a:r>
          </a:p>
          <a:p>
            <a:pPr marL="1314438" lvl="2" indent="-342900" algn="l">
              <a:lnSpc>
                <a:spcPct val="110000"/>
              </a:lnSpc>
              <a:buFont typeface="Wingdings" charset="2"/>
              <a:buChar char="§"/>
            </a:pPr>
            <a:r>
              <a:rPr lang="lv-LV" sz="1700" dirty="0">
                <a:ea typeface="Verdana" charset="0"/>
                <a:cs typeface="Verdana" charset="0"/>
              </a:rPr>
              <a:t>Sociālās prasmes un saskarsmes grūtības</a:t>
            </a:r>
          </a:p>
          <a:p>
            <a:pPr marL="1314438" lvl="2" indent="-342900" algn="l">
              <a:lnSpc>
                <a:spcPct val="110000"/>
              </a:lnSpc>
              <a:buFont typeface="Wingdings" charset="2"/>
              <a:buChar char="§"/>
            </a:pPr>
            <a:r>
              <a:rPr lang="lv-LV" sz="1700" dirty="0">
                <a:ea typeface="Verdana" charset="0"/>
                <a:cs typeface="Verdana" charset="0"/>
              </a:rPr>
              <a:t>Vardarbības mājās, skolā, e-vidē novēršana</a:t>
            </a:r>
          </a:p>
          <a:p>
            <a:pPr marL="1314438" lvl="2" indent="-342900" algn="l">
              <a:lnSpc>
                <a:spcPct val="110000"/>
              </a:lnSpc>
              <a:buFont typeface="Wingdings" charset="2"/>
              <a:buChar char="§"/>
            </a:pPr>
            <a:r>
              <a:rPr lang="lv-LV" sz="1700" dirty="0">
                <a:ea typeface="Verdana" charset="0"/>
                <a:cs typeface="Verdana" charset="0"/>
              </a:rPr>
              <a:t>Atkarību profilakse</a:t>
            </a:r>
          </a:p>
          <a:p>
            <a:pPr marL="1314438" lvl="2" indent="-342900" algn="l">
              <a:lnSpc>
                <a:spcPct val="110000"/>
              </a:lnSpc>
              <a:spcAft>
                <a:spcPts val="100"/>
              </a:spcAft>
              <a:buFont typeface="Wingdings" charset="2"/>
              <a:buChar char="§"/>
            </a:pPr>
            <a:r>
              <a:rPr lang="lv-LV" sz="1700" dirty="0">
                <a:ea typeface="Verdana" charset="0"/>
                <a:cs typeface="Verdana" charset="0"/>
              </a:rPr>
              <a:t>Sociālā atbalsta sistēmas </a:t>
            </a:r>
            <a:r>
              <a:rPr lang="lv-LV" sz="1700" dirty="0" smtClean="0">
                <a:ea typeface="Verdana" charset="0"/>
                <a:cs typeface="Verdana" charset="0"/>
              </a:rPr>
              <a:t>ģimenēm</a:t>
            </a:r>
            <a:endParaRPr lang="lv-LV" sz="1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189" indent="-457189" algn="l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lv-LV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UZRAUDZĪBA</a:t>
            </a:r>
          </a:p>
          <a:p>
            <a:pPr marL="457189" indent="-457189" algn="l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lv-LV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APMĀCĪBA</a:t>
            </a:r>
          </a:p>
          <a:p>
            <a:pPr marL="457189" indent="-457189" algn="l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lv-LV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VIENOTAS RISKU VADĪBAS UN INFO PLATFORMAS IZVEIDE</a:t>
            </a: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189" indent="-457189" algn="l">
              <a:lnSpc>
                <a:spcPct val="150000"/>
              </a:lnSpc>
              <a:buFont typeface="+mj-lt"/>
              <a:buAutoNum type="arabicPeriod"/>
            </a:pPr>
            <a:endParaRPr lang="lv-LV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189" indent="-457189" algn="l">
              <a:lnSpc>
                <a:spcPct val="100000"/>
              </a:lnSpc>
              <a:buFont typeface="+mj-lt"/>
              <a:buAutoNum type="arabicPeriod"/>
            </a:pPr>
            <a:endParaRPr lang="lv-LV" sz="2000" b="1" dirty="0"/>
          </a:p>
          <a:p>
            <a:pPr marL="457189" indent="-457189" algn="l">
              <a:lnSpc>
                <a:spcPct val="100000"/>
              </a:lnSpc>
              <a:buFont typeface="+mj-lt"/>
              <a:buAutoNum type="arabicPeriod"/>
            </a:pPr>
            <a:endParaRPr lang="lv-LV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3F845B9-1A1D-4427-AD93-75A5E37C1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62D2-EF59-4193-8832-CAF6E94B4769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2" descr="Care, childcare, children, kids, love, protection, rights icon">
            <a:extLst>
              <a:ext uri="{FF2B5EF4-FFF2-40B4-BE49-F238E27FC236}">
                <a16:creationId xmlns:a16="http://schemas.microsoft.com/office/drawing/2014/main" xmlns="" id="{2CCD1DD0-1333-4AC4-85D9-AA0FAFB0A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2" y="95252"/>
            <a:ext cx="1494452" cy="124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3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3424</TotalTime>
  <Words>1625</Words>
  <Application>Microsoft Office PowerPoint</Application>
  <PresentationFormat>Widescreen</PresentationFormat>
  <Paragraphs>308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MS PGothic</vt:lpstr>
      <vt:lpstr>Arial</vt:lpstr>
      <vt:lpstr>Calibri</vt:lpstr>
      <vt:lpstr>Calibri Light</vt:lpstr>
      <vt:lpstr>Helvetica</vt:lpstr>
      <vt:lpstr>Segoe UI Black</vt:lpstr>
      <vt:lpstr>Segoe UI Light</vt:lpstr>
      <vt:lpstr>Segoe UI Semibold</vt:lpstr>
      <vt:lpstr>Times New Roman</vt:lpstr>
      <vt:lpstr>Verdana</vt:lpstr>
      <vt:lpstr>Wingdings</vt:lpstr>
      <vt:lpstr>Office Theme</vt:lpstr>
      <vt:lpstr>1_Office Theme</vt:lpstr>
      <vt:lpstr>Preventīvās atbalsta sistēmas izveide veselīgai bērnu attīstībai un pašrealizācijai</vt:lpstr>
      <vt:lpstr>PAMATOJUMS</vt:lpstr>
      <vt:lpstr>PROBLĒMSITUĀCIJA dzīvē – agrīnās prevencijas trūkuma sekas – FAKTI </vt:lpstr>
      <vt:lpstr>PROBLĒMSITUĀCIJA – institucionāli </vt:lpstr>
      <vt:lpstr>             No bērnu tiesību aizsardzības sistēmas  uz bērnu LABBŪTĪBAS sistēmu</vt:lpstr>
      <vt:lpstr>AGRĪNĀ PREVENCIJA</vt:lpstr>
      <vt:lpstr>Bērnu politiku veidošanas pieeju tipoloģizācija </vt:lpstr>
      <vt:lpstr>DARBĪBAS PRINCIPI</vt:lpstr>
      <vt:lpstr>KĀ VEIDOT PREVENTĪVO ATBALSTA SISTĒMU?</vt:lpstr>
      <vt:lpstr>   PREVENTĪVĀ DARBA VIRZIENI (1)</vt:lpstr>
      <vt:lpstr>PREVENTĪVĀ DARBA VIRZIENI (2)</vt:lpstr>
      <vt:lpstr>JAUNI pakalpojumi</vt:lpstr>
      <vt:lpstr>IZMAIŅU IETEKME</vt:lpstr>
      <vt:lpstr>Veiksmīgākā finanšu investīcija ir nevis akciju biržās, bet gan bērnos!  </vt:lpstr>
      <vt:lpstr>INSTITUCIONĀLAIS IETVARS</vt:lpstr>
      <vt:lpstr>Dienesta IZVEIDES POSMI (1)</vt:lpstr>
      <vt:lpstr>Dienesta IZVEIDES POSMI (2)</vt:lpstr>
      <vt:lpstr>ES FONDI PREVENTĪVĀS ATBALSTA SISTĒMAS IZVEIDEI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Olita Augustovska</dc:creator>
  <cp:lastModifiedBy>Sigita Snikere</cp:lastModifiedBy>
  <cp:revision>429</cp:revision>
  <cp:lastPrinted>2020-09-09T14:58:15Z</cp:lastPrinted>
  <dcterms:created xsi:type="dcterms:W3CDTF">2020-07-16T11:34:40Z</dcterms:created>
  <dcterms:modified xsi:type="dcterms:W3CDTF">2020-09-09T15:03:04Z</dcterms:modified>
</cp:coreProperties>
</file>