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70" r:id="rId2"/>
    <p:sldId id="259" r:id="rId3"/>
    <p:sldId id="260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68" r:id="rId19"/>
    <p:sldId id="269" r:id="rId20"/>
    <p:sldId id="257" r:id="rId21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t-L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lt-LT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t-L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D27F91-D962-4BDF-979A-ABF819BDDA55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F3DA7-3900-415D-B73B-9C12C53C3FF1}" type="slidenum">
              <a:rPr lang="lt-LT"/>
              <a:pPr/>
              <a:t>11</a:t>
            </a:fld>
            <a:endParaRPr lang="lt-LT"/>
          </a:p>
        </p:txBody>
      </p:sp>
      <p:sp>
        <p:nvSpPr>
          <p:cNvPr id="1229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0412" cy="3427413"/>
          </a:xfrm>
          <a:ln/>
        </p:spPr>
      </p:sp>
      <p:sp>
        <p:nvSpPr>
          <p:cNvPr id="1229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11625"/>
          </a:xfrm>
          <a:ln/>
        </p:spPr>
        <p:txBody>
          <a:bodyPr wrap="none" anchor="ctr"/>
          <a:lstStyle/>
          <a:p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3904C-3344-4740-B91D-0C3460E562ED}" type="slidenum">
              <a:rPr lang="lt-LT"/>
              <a:pPr/>
              <a:t>16</a:t>
            </a:fld>
            <a:endParaRPr lang="lt-LT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2969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ln/>
        </p:spPr>
        <p:txBody>
          <a:bodyPr wrap="none" anchor="ctr"/>
          <a:lstStyle/>
          <a:p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3174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v-LV" sz="2400">
                <a:latin typeface="Times New Roman" pitchFamily="18" charset="0"/>
              </a:endParaRPr>
            </a:p>
          </p:txBody>
        </p:sp>
        <p:sp>
          <p:nvSpPr>
            <p:cNvPr id="3174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v-LV" sz="2400">
                <a:latin typeface="Times New Roman" pitchFamily="18" charset="0"/>
              </a:endParaRPr>
            </a:p>
          </p:txBody>
        </p:sp>
        <p:sp>
          <p:nvSpPr>
            <p:cNvPr id="3174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v-LV" sz="2400">
                <a:latin typeface="Times New Roman" pitchFamily="18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317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28D64B00-2AF0-4483-9DB2-5111E641C9C5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38AE-05AF-4A64-91C8-D713E41646D1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3971E-D3CD-48CA-AF6C-A330A5516657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115DB-D342-48BD-9633-4D5F1F3EEE56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5C4DB-9EF9-4184-B8EE-CABB698D2DC2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C6FF3-052C-43C3-AF7F-98438DF2E85D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B9D9-9CFA-4FD3-ADDF-349572424380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2B947-B363-487E-96F3-E441701B8FE3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F55F-052D-4CB2-97A3-6017E4BA625D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DBE77-54E7-46F4-82D1-B0A93B67F0C3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6A30E-8041-4FA6-9BC2-69FA8AD9A2BF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v-LV" sz="2400">
                <a:latin typeface="Times New Roman" pitchFamily="18" charset="0"/>
              </a:endParaRPr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v-LV" sz="2400">
                <a:latin typeface="Times New Roman" pitchFamily="18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t-LT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lt-LT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A3664B18-7B48-46C4-B679-C1FC175C5EA0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traszingsnis@pvc.lt" TargetMode="External"/><Relationship Id="rId2" Type="http://schemas.openxmlformats.org/officeDocument/2006/relationships/hyperlink" Target="mailto:pvc@pvc.l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ydre@pvc.l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Second Step: Social emotional learning and prevention of aggressive behaviour</a:t>
            </a:r>
            <a:endParaRPr lang="lt-LT" sz="4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Žydrė Arlauskaitė</a:t>
            </a: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Children Support Centre, </a:t>
            </a: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Vilnius, Lithuania</a:t>
            </a:r>
          </a:p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Teachers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Don’t know how to deal with active and angry children and their parents.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Don’t have special knowledge and clear methodology.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Are tired from tasks and permanent emotional stress.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Are lost, angry and sad.</a:t>
            </a:r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1663" cy="1066800"/>
          </a:xfrm>
          <a:ln/>
        </p:spPr>
        <p:txBody>
          <a:bodyPr lIns="89991" tIns="46795" rIns="89991" bIns="46795"/>
          <a:lstStyle/>
          <a:p>
            <a:pPr defTabSz="10080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lt-LT"/>
              <a:t>		</a:t>
            </a:r>
            <a:r>
              <a:rPr lang="lt-LT" b="1">
                <a:solidFill>
                  <a:srgbClr val="003366"/>
                </a:solidFill>
                <a:latin typeface="Comic Sans MS" pitchFamily="66" charset="0"/>
              </a:rPr>
              <a:t>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94688" cy="4700588"/>
          </a:xfrm>
          <a:ln/>
        </p:spPr>
        <p:txBody>
          <a:bodyPr lIns="89991" tIns="46795" rIns="89991" bIns="46795"/>
          <a:lstStyle/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1999 </a:t>
            </a: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information about programme from Danish colleagues.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2004 were trained 2 first trainers for trainers.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2005</a:t>
            </a: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 pilot agreement was made. 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2005 started programme in 8 Vilnius schools.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2007</a:t>
            </a: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 signed final agreement with Committee for Children.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2007</a:t>
            </a: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 research of programme effectiveness started in Vilnius.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2008 Second step was included to the group of the</a:t>
            </a:r>
            <a:r>
              <a:rPr lang="en-US" sz="2200" b="1">
                <a:solidFill>
                  <a:srgbClr val="003399"/>
                </a:solidFill>
                <a:latin typeface="Comic Sans MS" pitchFamily="66" charset="0"/>
              </a:rPr>
              <a:t>  </a:t>
            </a: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National prevention programmes</a:t>
            </a: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 in Lithuania.</a:t>
            </a:r>
          </a:p>
          <a:p>
            <a:pPr marL="331788" indent="-331788" defTabSz="1008063">
              <a:lnSpc>
                <a:spcPct val="90000"/>
              </a:lnSpc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lt-LT" sz="2200" b="1">
                <a:solidFill>
                  <a:srgbClr val="003366"/>
                </a:solidFill>
                <a:latin typeface="Comic Sans MS" pitchFamily="66" charset="0"/>
              </a:rPr>
              <a:t>Today - schools are aware and looking for Second Step</a:t>
            </a:r>
            <a:r>
              <a:rPr lang="en-US" sz="2200" b="1">
                <a:solidFill>
                  <a:srgbClr val="003366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Goals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480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raise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awareness about destructive behaviour impact for the child's future success.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implement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effective strategies of early prevention and intervention.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promote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non-violent attitudes and behaviour towards and among children.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promote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importance of social – emotional learning in whole school community.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develop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practical skills of professionals: teachers and psychologists.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develop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child's social – emotional skills.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•"/>
            </a:pPr>
            <a:r>
              <a:rPr lang="en-GB" sz="2000" b="1" u="sng">
                <a:solidFill>
                  <a:srgbClr val="000066"/>
                </a:solidFill>
                <a:latin typeface="Comic Sans MS" pitchFamily="66" charset="0"/>
              </a:rPr>
              <a:t>To empower</a:t>
            </a:r>
            <a:r>
              <a:rPr lang="en-GB" sz="2000" b="1">
                <a:solidFill>
                  <a:srgbClr val="000066"/>
                </a:solidFill>
                <a:latin typeface="Comic Sans MS" pitchFamily="66" charset="0"/>
              </a:rPr>
              <a:t> school community to deal with child destructive behaviour problems by using simple tool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None/>
            </a:pPr>
            <a:endParaRPr lang="en-GB" sz="2000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lt-LT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400" b="1">
                <a:solidFill>
                  <a:srgbClr val="000066"/>
                </a:solidFill>
                <a:latin typeface="Comic Sans MS" pitchFamily="66" charset="0"/>
              </a:rPr>
              <a:t>Second step training</a:t>
            </a:r>
            <a:br>
              <a:rPr lang="en-GB" sz="3400" b="1">
                <a:solidFill>
                  <a:srgbClr val="000066"/>
                </a:solidFill>
                <a:latin typeface="Comic Sans MS" pitchFamily="66" charset="0"/>
              </a:rPr>
            </a:br>
            <a:endParaRPr lang="lt-LT" sz="34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4800" cy="4419600"/>
          </a:xfrm>
        </p:spPr>
        <p:txBody>
          <a:bodyPr/>
          <a:lstStyle/>
          <a:p>
            <a:pPr>
              <a:spcBef>
                <a:spcPts val="700"/>
              </a:spcBef>
              <a:buClr>
                <a:srgbClr val="000066"/>
              </a:buClr>
              <a:buFont typeface="Wingdings" pitchFamily="2" charset="2"/>
              <a:buChar char=""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Participants:</a:t>
            </a:r>
            <a:r>
              <a:rPr lang="en-GB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primary school teachers.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Wingdings" pitchFamily="2" charset="2"/>
              <a:buChar char=""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Task:</a:t>
            </a:r>
            <a:r>
              <a:rPr lang="en-GB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to implement destructive behaviour prevention curriculum in primary school. 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Wingdings" pitchFamily="2" charset="2"/>
              <a:buChar char=""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Training:</a:t>
            </a:r>
            <a:r>
              <a:rPr lang="en-GB">
                <a:solidFill>
                  <a:srgbClr val="000066"/>
                </a:solidFill>
                <a:latin typeface="Comic Sans MS" pitchFamily="66" charset="0"/>
              </a:rPr>
              <a:t>24 hours</a:t>
            </a: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Second step training key issues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4800" cy="4419600"/>
          </a:xfrm>
        </p:spPr>
        <p:txBody>
          <a:bodyPr/>
          <a:lstStyle/>
          <a:p>
            <a:pPr>
              <a:spcBef>
                <a:spcPts val="700"/>
              </a:spcBef>
              <a:buClr>
                <a:srgbClr val="000066"/>
              </a:buClr>
              <a:buFont typeface="Wingdings" pitchFamily="2" charset="2"/>
              <a:buChar char=""/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To examine and change teachers attitudes towards destructive behaviour;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Wingdings" pitchFamily="2" charset="2"/>
              <a:buChar char=""/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to give tool how to teach children of  empathy, anger management, impulse control and how to solve problems in social acceptable ways; 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Wingdings" pitchFamily="2" charset="2"/>
              <a:buChar char=""/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to bring understanding about positive role model effect. </a:t>
            </a:r>
          </a:p>
          <a:p>
            <a:endParaRPr lang="lt-LT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Second step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1</a:t>
            </a:r>
            <a:r>
              <a:rPr lang="en-GB" b="1" baseline="30000">
                <a:solidFill>
                  <a:srgbClr val="000066"/>
                </a:solidFill>
                <a:latin typeface="Comic Sans MS" pitchFamily="66" charset="0"/>
              </a:rPr>
              <a:t>st</a:t>
            </a: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 grade</a:t>
            </a:r>
          </a:p>
          <a:p>
            <a:pPr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	</a:t>
            </a: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30-35 minutes per lesson, 22 lessons</a:t>
            </a:r>
          </a:p>
          <a:p>
            <a:pPr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en-GB" b="1" baseline="30000">
                <a:solidFill>
                  <a:srgbClr val="000066"/>
                </a:solidFill>
                <a:latin typeface="Comic Sans MS" pitchFamily="66" charset="0"/>
              </a:rPr>
              <a:t>nd</a:t>
            </a: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 grade</a:t>
            </a:r>
          </a:p>
          <a:p>
            <a:pPr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 	</a:t>
            </a: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30-35 minutes per lesson, 17 lessons</a:t>
            </a:r>
          </a:p>
          <a:p>
            <a:pPr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3</a:t>
            </a:r>
            <a:r>
              <a:rPr lang="en-GB" b="1" baseline="30000">
                <a:solidFill>
                  <a:srgbClr val="000066"/>
                </a:solidFill>
                <a:latin typeface="Comic Sans MS" pitchFamily="66" charset="0"/>
              </a:rPr>
              <a:t>rd</a:t>
            </a: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 grade</a:t>
            </a:r>
          </a:p>
          <a:p>
            <a:pPr>
              <a:buFont typeface="Wingdings" pitchFamily="2" charset="2"/>
              <a:buNone/>
            </a:pPr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  </a:t>
            </a: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30-35 minutes per lesson, 15 lessons</a:t>
            </a:r>
          </a:p>
          <a:p>
            <a:pPr>
              <a:buFont typeface="Wingdings" pitchFamily="2" charset="2"/>
              <a:buNone/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4</a:t>
            </a:r>
            <a:r>
              <a:rPr lang="en-GB" sz="2800" b="1" baseline="30000">
                <a:solidFill>
                  <a:srgbClr val="000066"/>
                </a:solidFill>
                <a:latin typeface="Comic Sans MS" pitchFamily="66" charset="0"/>
              </a:rPr>
              <a:t>th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 grade</a:t>
            </a:r>
          </a:p>
          <a:p>
            <a:pPr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	30-35 minutes per lesson, 22 lessons</a:t>
            </a:r>
          </a:p>
          <a:p>
            <a:pPr>
              <a:buFont typeface="Wingdings" pitchFamily="2" charset="2"/>
              <a:buNone/>
            </a:pPr>
            <a:endParaRPr lang="en-GB" sz="2800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1301750"/>
          </a:xfrm>
          <a:ln/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97063"/>
            <a:ext cx="7924800" cy="3938587"/>
          </a:xfrm>
          <a:ln/>
        </p:spPr>
        <p:txBody>
          <a:bodyPr lIns="0" tIns="0" rIns="0" bIns="0"/>
          <a:lstStyle/>
          <a:p>
            <a:endParaRPr lang="lv-LV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5800"/>
            <a:ext cx="9178925" cy="754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Second step – now in LT.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4800" cy="4419600"/>
          </a:xfrm>
        </p:spPr>
        <p:txBody>
          <a:bodyPr/>
          <a:lstStyle/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All country.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Different schools and classes.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Over 1</a:t>
            </a:r>
            <a:r>
              <a:rPr lang="lt-LT" sz="2800" b="1">
                <a:solidFill>
                  <a:srgbClr val="000066"/>
                </a:solidFill>
                <a:latin typeface="Comic Sans MS" pitchFamily="66" charset="0"/>
              </a:rPr>
              <a:t>670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 trained teachers.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Over </a:t>
            </a:r>
            <a:r>
              <a:rPr lang="lt-LT" sz="2800" b="1">
                <a:solidFill>
                  <a:srgbClr val="000066"/>
                </a:solidFill>
                <a:latin typeface="Comic Sans MS" pitchFamily="66" charset="0"/>
              </a:rPr>
              <a:t>432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 schools – users.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Trained and under permanent supervision our 20 programme consultants.</a:t>
            </a:r>
            <a:endParaRPr lang="lt-LT" sz="2800" b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lt-LT" sz="2800" b="1">
                <a:solidFill>
                  <a:srgbClr val="000066"/>
                </a:solidFill>
                <a:latin typeface="Comic Sans MS" pitchFamily="66" charset="0"/>
              </a:rPr>
              <a:t>Permanently supervised teachers- programme users.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Feedback 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4800" cy="4419600"/>
          </a:xfrm>
        </p:spPr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From teachers.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From parents. 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From specialists.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From children. </a:t>
            </a:r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28600"/>
            <a:ext cx="8013700" cy="914400"/>
          </a:xfrm>
        </p:spPr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What is good about SS?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924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Possible to start with one motivated person. </a:t>
            </a:r>
          </a:p>
          <a:p>
            <a:pPr>
              <a:lnSpc>
                <a:spcPct val="90000"/>
              </a:lnSpc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Will reach all child in class. </a:t>
            </a:r>
          </a:p>
          <a:p>
            <a:pPr>
              <a:lnSpc>
                <a:spcPct val="90000"/>
              </a:lnSpc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Very well structured, framed programme. </a:t>
            </a:r>
          </a:p>
          <a:p>
            <a:pPr>
              <a:lnSpc>
                <a:spcPct val="90000"/>
              </a:lnSpc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Sustainability during all primary school ( grades  1</a:t>
            </a:r>
            <a:r>
              <a:rPr lang="en-GB" sz="2800" b="1" baseline="30000">
                <a:solidFill>
                  <a:srgbClr val="000066"/>
                </a:solidFill>
                <a:latin typeface="Comic Sans MS" pitchFamily="66" charset="0"/>
              </a:rPr>
              <a:t>st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 -4</a:t>
            </a:r>
            <a:r>
              <a:rPr lang="en-GB" sz="2800" b="1" baseline="30000">
                <a:solidFill>
                  <a:srgbClr val="000066"/>
                </a:solidFill>
                <a:latin typeface="Comic Sans MS" pitchFamily="66" charset="0"/>
              </a:rPr>
              <a:t>th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Very interesting for all participants: children and teachers.</a:t>
            </a:r>
          </a:p>
          <a:p>
            <a:pPr>
              <a:lnSpc>
                <a:spcPct val="90000"/>
              </a:lnSpc>
            </a:pP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Everybody will get skills: children, teachers, parents. </a:t>
            </a:r>
          </a:p>
          <a:p>
            <a:pPr>
              <a:lnSpc>
                <a:spcPct val="90000"/>
              </a:lnSpc>
            </a:pPr>
            <a:endParaRPr lang="lt-LT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15888"/>
            <a:ext cx="8067675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200" b="1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en-GB" sz="42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GB" sz="4200" b="1">
                <a:solidFill>
                  <a:srgbClr val="000066"/>
                </a:solidFill>
                <a:latin typeface="Comic Sans MS" pitchFamily="66" charset="0"/>
              </a:rPr>
              <a:t>The End</a:t>
            </a:r>
            <a:r>
              <a:rPr lang="lt-LT" sz="4200"/>
              <a:t/>
            </a:r>
            <a:br>
              <a:rPr lang="lt-LT" sz="4200"/>
            </a:br>
            <a:endParaRPr lang="lt-LT" sz="4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Children Support Centre, </a:t>
            </a: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Vilnius, Lithuania, </a:t>
            </a: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Comic Sans MS" pitchFamily="66" charset="0"/>
                <a:hlinkClick r:id="rId2"/>
              </a:rPr>
              <a:t>pvc@pvc.lt</a:t>
            </a: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;</a:t>
            </a: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Comic Sans MS" pitchFamily="66" charset="0"/>
                <a:hlinkClick r:id="rId3"/>
              </a:rPr>
              <a:t>antraszingsnis@pvc.lt</a:t>
            </a:r>
            <a:r>
              <a:rPr lang="en-GB" sz="2400" b="1">
                <a:solidFill>
                  <a:srgbClr val="000066"/>
                </a:solidFill>
                <a:latin typeface="Comic Sans MS" pitchFamily="66" charset="0"/>
              </a:rPr>
              <a:t>; </a:t>
            </a: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Comic Sans MS" pitchFamily="66" charset="0"/>
                <a:hlinkClick r:id="rId4"/>
              </a:rPr>
              <a:t>zydre@pvc.lt</a:t>
            </a:r>
            <a:endParaRPr lang="en-GB" sz="2400" b="1">
              <a:solidFill>
                <a:srgbClr val="000066"/>
              </a:solidFill>
              <a:latin typeface="Comic Sans MS" pitchFamily="66" charset="0"/>
            </a:endParaRPr>
          </a:p>
          <a:p>
            <a:pPr marL="457200" lvl="1" indent="0" algn="ctr">
              <a:spcBef>
                <a:spcPts val="600"/>
              </a:spcBef>
              <a:buFont typeface="Wingdings" pitchFamily="2" charset="2"/>
              <a:buNone/>
            </a:pPr>
            <a:endParaRPr lang="en-GB" sz="2400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lt-LT" sz="2400"/>
          </a:p>
          <a:p>
            <a:pPr>
              <a:lnSpc>
                <a:spcPct val="80000"/>
              </a:lnSpc>
            </a:pPr>
            <a:endParaRPr lang="lt-L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53988"/>
            <a:ext cx="811212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b="1">
                <a:solidFill>
                  <a:srgbClr val="003366"/>
                </a:solidFill>
                <a:latin typeface="Comic Sans MS" pitchFamily="66" charset="0"/>
              </a:rPr>
              <a:t>Second step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9375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lt-LT"/>
          </a:p>
          <a:p>
            <a:pPr>
              <a:buFont typeface="Wingdings" pitchFamily="2" charset="2"/>
              <a:buNone/>
            </a:pPr>
            <a:endParaRPr lang="lt-LT"/>
          </a:p>
          <a:p>
            <a:pPr>
              <a:buFont typeface="Wingdings" pitchFamily="2" charset="2"/>
              <a:buNone/>
            </a:pPr>
            <a:r>
              <a:rPr lang="lt-LT" b="1">
                <a:solidFill>
                  <a:srgbClr val="003366"/>
                </a:solidFill>
                <a:latin typeface="Comic Sans MS" pitchFamily="66" charset="0"/>
              </a:rPr>
              <a:t>ANTRAS ŽINGSNIS – skills, </a:t>
            </a:r>
          </a:p>
          <a:p>
            <a:pPr>
              <a:buFont typeface="Wingdings" pitchFamily="2" charset="2"/>
              <a:buNone/>
            </a:pPr>
            <a:r>
              <a:rPr lang="lt-LT" b="1">
                <a:solidFill>
                  <a:srgbClr val="003366"/>
                </a:solidFill>
                <a:latin typeface="Comic Sans MS" pitchFamily="66" charset="0"/>
              </a:rPr>
              <a:t>  - prevention, </a:t>
            </a:r>
          </a:p>
          <a:p>
            <a:pPr>
              <a:buFont typeface="Wingdings" pitchFamily="2" charset="2"/>
              <a:buNone/>
            </a:pPr>
            <a:r>
              <a:rPr lang="lt-LT" b="1">
                <a:solidFill>
                  <a:srgbClr val="003366"/>
                </a:solidFill>
                <a:latin typeface="Comic Sans MS" pitchFamily="66" charset="0"/>
              </a:rPr>
              <a:t>	- job satisfaction.</a:t>
            </a:r>
            <a:r>
              <a:rPr lang="lt-LT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1971675"/>
            <a:ext cx="3889375" cy="3630613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Success in life when children:</a:t>
            </a:r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Have realistic understanding about self esteem and ourselves.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Are able to control emotions and behaviour.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Are able to solve interpersonal conflicts effectively. 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Are able to find out good solutions in everyday life. </a:t>
            </a:r>
            <a:endParaRPr lang="lt-LT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1. Social emotional skills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Understanding and development of personal emotional skills.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Ability to raise positive goals and ability to work out for them.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Ability to take care and comfort others.</a:t>
            </a:r>
          </a:p>
          <a:p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2. Social emotional skills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Raising positive relationship with others and ability to keep them.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Adequate management of situations in interpersonal relation.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Ability to solve problems with responsibility.  </a:t>
            </a:r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Children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Don’t have social emotional skills.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Look for safe,</a:t>
            </a:r>
            <a:r>
              <a:rPr lang="lt-LT" sz="28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stabile adult</a:t>
            </a:r>
            <a:r>
              <a:rPr lang="lt-LT" sz="2800" b="1">
                <a:solidFill>
                  <a:srgbClr val="000066"/>
                </a:solidFill>
                <a:latin typeface="Comic Sans MS" pitchFamily="66" charset="0"/>
              </a:rPr>
              <a:t>s</a:t>
            </a:r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(able to keep borders).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Live in unstable society with no clear rules and values.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Are curious, active, able to integrate new skills easily.</a:t>
            </a:r>
          </a:p>
          <a:p>
            <a:r>
              <a:rPr lang="en-GB" sz="2800" b="1">
                <a:solidFill>
                  <a:srgbClr val="000066"/>
                </a:solidFill>
                <a:latin typeface="Comic Sans MS" pitchFamily="66" charset="0"/>
              </a:rPr>
              <a:t>Will use skills for the rest of their life.</a:t>
            </a:r>
          </a:p>
          <a:p>
            <a:endParaRPr lang="lt-LT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>
                <a:solidFill>
                  <a:srgbClr val="000066"/>
                </a:solidFill>
                <a:latin typeface="Comic Sans MS" pitchFamily="66" charset="0"/>
              </a:rPr>
              <a:t>Parents</a:t>
            </a:r>
            <a:endParaRPr lang="lt-LT" sz="3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Don’t have time.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Don’t understand their own and teachers‘ responsibilities.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Don’t have special knowledge.</a:t>
            </a:r>
          </a:p>
          <a:p>
            <a:r>
              <a:rPr lang="en-GB" b="1">
                <a:solidFill>
                  <a:srgbClr val="000066"/>
                </a:solidFill>
                <a:latin typeface="Comic Sans MS" pitchFamily="66" charset="0"/>
              </a:rPr>
              <a:t>Are lost, angry and sad.</a:t>
            </a:r>
            <a:endParaRPr lang="lt-LT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22</TotalTime>
  <Words>619</Words>
  <Application>Microsoft Office PowerPoint</Application>
  <PresentationFormat>On-screen Show (4:3)</PresentationFormat>
  <Paragraphs>101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Wingdings</vt:lpstr>
      <vt:lpstr>Arial Black</vt:lpstr>
      <vt:lpstr>Comic Sans MS</vt:lpstr>
      <vt:lpstr>Tahoma</vt:lpstr>
      <vt:lpstr>Radial</vt:lpstr>
      <vt:lpstr>Second Step: Social emotional learning and prevention of aggressive behaviour</vt:lpstr>
      <vt:lpstr>Slide 2</vt:lpstr>
      <vt:lpstr>Slide 3</vt:lpstr>
      <vt:lpstr>Second step</vt:lpstr>
      <vt:lpstr>Success in life when children:</vt:lpstr>
      <vt:lpstr>1. Social emotional skills</vt:lpstr>
      <vt:lpstr>2. Social emotional skills</vt:lpstr>
      <vt:lpstr>Children</vt:lpstr>
      <vt:lpstr>Parents</vt:lpstr>
      <vt:lpstr>Teachers</vt:lpstr>
      <vt:lpstr>  History</vt:lpstr>
      <vt:lpstr>Goals</vt:lpstr>
      <vt:lpstr>Second step training </vt:lpstr>
      <vt:lpstr>Second step training key issues</vt:lpstr>
      <vt:lpstr>Second step</vt:lpstr>
      <vt:lpstr>Slide 16</vt:lpstr>
      <vt:lpstr>Second step – now in LT.</vt:lpstr>
      <vt:lpstr>Feedback </vt:lpstr>
      <vt:lpstr>What is good about SS?</vt:lpstr>
      <vt:lpstr> The End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programs: success and challenges </dc:title>
  <dc:creator>Zydre</dc:creator>
  <cp:lastModifiedBy>IBM</cp:lastModifiedBy>
  <cp:revision>2</cp:revision>
  <dcterms:created xsi:type="dcterms:W3CDTF">2013-10-26T17:09:12Z</dcterms:created>
  <dcterms:modified xsi:type="dcterms:W3CDTF">2013-11-27T13:58:27Z</dcterms:modified>
</cp:coreProperties>
</file>