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56" r:id="rId3"/>
    <p:sldId id="267" r:id="rId4"/>
    <p:sldId id="269" r:id="rId5"/>
    <p:sldId id="270" r:id="rId6"/>
    <p:sldId id="271" r:id="rId7"/>
    <p:sldId id="258" r:id="rId8"/>
    <p:sldId id="260" r:id="rId9"/>
    <p:sldId id="282" r:id="rId10"/>
    <p:sldId id="263" r:id="rId11"/>
    <p:sldId id="262" r:id="rId12"/>
    <p:sldId id="259" r:id="rId13"/>
    <p:sldId id="264" r:id="rId14"/>
    <p:sldId id="265" r:id="rId15"/>
    <p:sldId id="266" r:id="rId16"/>
    <p:sldId id="275" r:id="rId1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rdedze\Homo%20tabletis\Ekrani_2017_summary_v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400" b="1"/>
              <a:t>0-3 gadus veci bērni - stundas pie ekrāniem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Sheet1!$E$14</c:f>
              <c:strCache>
                <c:ptCount val="1"/>
                <c:pt idx="0">
                  <c:v>0-3 gadi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Sheet1!$D$15:$D$19</c:f>
              <c:strCache>
                <c:ptCount val="5"/>
                <c:pt idx="0">
                  <c:v>Neizmanto nemaz</c:v>
                </c:pt>
                <c:pt idx="1">
                  <c:v>Mazāk par 1 stundu</c:v>
                </c:pt>
                <c:pt idx="2">
                  <c:v>1-3 stundas</c:v>
                </c:pt>
                <c:pt idx="3">
                  <c:v>3-5 stundas</c:v>
                </c:pt>
                <c:pt idx="4">
                  <c:v>Vairāk kā 5 stundas</c:v>
                </c:pt>
              </c:strCache>
            </c:strRef>
          </c:cat>
          <c:val>
            <c:numRef>
              <c:f>Sheet1!$E$15:$E$19</c:f>
              <c:numCache>
                <c:formatCode>0.0%</c:formatCode>
                <c:ptCount val="5"/>
                <c:pt idx="0">
                  <c:v>0.26900000000000002</c:v>
                </c:pt>
                <c:pt idx="1">
                  <c:v>0.26900000000000002</c:v>
                </c:pt>
                <c:pt idx="2">
                  <c:v>0.375</c:v>
                </c:pt>
                <c:pt idx="3">
                  <c:v>6.7000000000000004E-2</c:v>
                </c:pt>
                <c:pt idx="4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2852832"/>
        <c:axId val="332854008"/>
      </c:barChart>
      <c:catAx>
        <c:axId val="33285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2854008"/>
        <c:crosses val="autoZero"/>
        <c:auto val="1"/>
        <c:lblAlgn val="ctr"/>
        <c:lblOffset val="100"/>
        <c:noMultiLvlLbl val="0"/>
      </c:catAx>
      <c:valAx>
        <c:axId val="332854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28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Par kādiem riskiem vecāki runā ar bērniem?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5891428282206553E-3"/>
                  <c:y val="-4.286771351261321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255591701137897E-4"/>
                  <c:y val="-1.10514057606569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75847900207571E-3"/>
                  <c:y val="3.00585949765592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401995113444471E-2"/>
                  <c:y val="6.1460901641806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638541777321615E-2"/>
                  <c:y val="4.6776310338092258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183968232788313E-3"/>
                  <c:y val="2.0169498120100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Sheet2!$B$94:$B$99</c:f>
              <c:strCache>
                <c:ptCount val="6"/>
                <c:pt idx="0">
                  <c:v>kas ir nepiemērots saturs</c:v>
                </c:pt>
                <c:pt idx="1">
                  <c:v>ar kādu informāciju nedrīkst dalīties</c:v>
                </c:pt>
                <c:pt idx="2">
                  <c:v>ar kādiem attēliem nedrīkst dalīties</c:v>
                </c:pt>
                <c:pt idx="3">
                  <c:v>par privātuma iestatījumiem</c:v>
                </c:pt>
                <c:pt idx="4">
                  <c:v>par sarunām ar svešiem cilvēkiem</c:v>
                </c:pt>
                <c:pt idx="5">
                  <c:v>neko no minētā</c:v>
                </c:pt>
              </c:strCache>
            </c:strRef>
          </c:cat>
          <c:val>
            <c:numRef>
              <c:f>Sheet2!$C$94:$C$99</c:f>
              <c:numCache>
                <c:formatCode>0.0</c:formatCode>
                <c:ptCount val="6"/>
                <c:pt idx="0">
                  <c:v>23.2</c:v>
                </c:pt>
                <c:pt idx="1">
                  <c:v>17.475000000000001</c:v>
                </c:pt>
                <c:pt idx="2">
                  <c:v>16.75</c:v>
                </c:pt>
                <c:pt idx="3">
                  <c:v>8.3250000000000011</c:v>
                </c:pt>
                <c:pt idx="4">
                  <c:v>18.899999999999999</c:v>
                </c:pt>
                <c:pt idx="5">
                  <c:v>15.324999999999999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400" b="1"/>
              <a:t>Cik stundas dienā pavada kopīgās aktivitātēs ar bērniem bez ekrāniem (darba dienā)?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Sheet1!$F$146</c:f>
              <c:strCache>
                <c:ptCount val="1"/>
                <c:pt idx="0">
                  <c:v>Līdz 30 minūtēm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Sheet1!$G$145:$J$145</c:f>
              <c:strCache>
                <c:ptCount val="4"/>
                <c:pt idx="0">
                  <c:v>0-3 gadi</c:v>
                </c:pt>
                <c:pt idx="1">
                  <c:v>4-8 gadi</c:v>
                </c:pt>
                <c:pt idx="2">
                  <c:v>9-12 gadi</c:v>
                </c:pt>
                <c:pt idx="3">
                  <c:v>13-17 gadi</c:v>
                </c:pt>
              </c:strCache>
            </c:strRef>
          </c:cat>
          <c:val>
            <c:numRef>
              <c:f>Sheet1!$G$146:$J$146</c:f>
              <c:numCache>
                <c:formatCode>0.0%</c:formatCode>
                <c:ptCount val="4"/>
                <c:pt idx="0">
                  <c:v>3.7999999999999999E-2</c:v>
                </c:pt>
                <c:pt idx="1">
                  <c:v>0.121</c:v>
                </c:pt>
                <c:pt idx="2">
                  <c:v>0.18</c:v>
                </c:pt>
                <c:pt idx="3">
                  <c:v>0.26200000000000001</c:v>
                </c:pt>
              </c:numCache>
            </c:numRef>
          </c:val>
        </c:ser>
        <c:ser>
          <c:idx val="1"/>
          <c:order val="1"/>
          <c:tx>
            <c:strRef>
              <c:f>Sheet1!$F$147</c:f>
              <c:strCache>
                <c:ptCount val="1"/>
                <c:pt idx="0">
                  <c:v>Līdz vienai stundai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Sheet1!$G$145:$J$145</c:f>
              <c:strCache>
                <c:ptCount val="4"/>
                <c:pt idx="0">
                  <c:v>0-3 gadi</c:v>
                </c:pt>
                <c:pt idx="1">
                  <c:v>4-8 gadi</c:v>
                </c:pt>
                <c:pt idx="2">
                  <c:v>9-12 gadi</c:v>
                </c:pt>
                <c:pt idx="3">
                  <c:v>13-17 gadi</c:v>
                </c:pt>
              </c:strCache>
            </c:strRef>
          </c:cat>
          <c:val>
            <c:numRef>
              <c:f>Sheet1!$G$147:$J$147</c:f>
              <c:numCache>
                <c:formatCode>0.0%</c:formatCode>
                <c:ptCount val="4"/>
                <c:pt idx="0">
                  <c:v>0.17399999999999999</c:v>
                </c:pt>
                <c:pt idx="1">
                  <c:v>0.39100000000000001</c:v>
                </c:pt>
                <c:pt idx="2">
                  <c:v>0.34699999999999998</c:v>
                </c:pt>
                <c:pt idx="3">
                  <c:v>0.372</c:v>
                </c:pt>
              </c:numCache>
            </c:numRef>
          </c:val>
        </c:ser>
        <c:ser>
          <c:idx val="2"/>
          <c:order val="2"/>
          <c:tx>
            <c:strRef>
              <c:f>Sheet1!$F$148</c:f>
              <c:strCache>
                <c:ptCount val="1"/>
                <c:pt idx="0">
                  <c:v>1-2 stundas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Sheet1!$G$145:$J$145</c:f>
              <c:strCache>
                <c:ptCount val="4"/>
                <c:pt idx="0">
                  <c:v>0-3 gadi</c:v>
                </c:pt>
                <c:pt idx="1">
                  <c:v>4-8 gadi</c:v>
                </c:pt>
                <c:pt idx="2">
                  <c:v>9-12 gadi</c:v>
                </c:pt>
                <c:pt idx="3">
                  <c:v>13-17 gadi</c:v>
                </c:pt>
              </c:strCache>
            </c:strRef>
          </c:cat>
          <c:val>
            <c:numRef>
              <c:f>Sheet1!$G$148:$J$148</c:f>
              <c:numCache>
                <c:formatCode>0.0%</c:formatCode>
                <c:ptCount val="4"/>
                <c:pt idx="0">
                  <c:v>0.24</c:v>
                </c:pt>
                <c:pt idx="1">
                  <c:v>0.33300000000000002</c:v>
                </c:pt>
                <c:pt idx="2">
                  <c:v>0.313</c:v>
                </c:pt>
                <c:pt idx="3">
                  <c:v>0.26700000000000002</c:v>
                </c:pt>
              </c:numCache>
            </c:numRef>
          </c:val>
        </c:ser>
        <c:ser>
          <c:idx val="3"/>
          <c:order val="3"/>
          <c:tx>
            <c:strRef>
              <c:f>Sheet1!$F$149</c:f>
              <c:strCache>
                <c:ptCount val="1"/>
                <c:pt idx="0">
                  <c:v>vairāk kā 2 stundas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Sheet1!$G$145:$J$145</c:f>
              <c:strCache>
                <c:ptCount val="4"/>
                <c:pt idx="0">
                  <c:v>0-3 gadi</c:v>
                </c:pt>
                <c:pt idx="1">
                  <c:v>4-8 gadi</c:v>
                </c:pt>
                <c:pt idx="2">
                  <c:v>9-12 gadi</c:v>
                </c:pt>
                <c:pt idx="3">
                  <c:v>13-17 gadi</c:v>
                </c:pt>
              </c:strCache>
            </c:strRef>
          </c:cat>
          <c:val>
            <c:numRef>
              <c:f>Sheet1!$G$149:$J$149</c:f>
              <c:numCache>
                <c:formatCode>0.0%</c:formatCode>
                <c:ptCount val="4"/>
                <c:pt idx="0">
                  <c:v>0.54800000000000004</c:v>
                </c:pt>
                <c:pt idx="1">
                  <c:v>0.155</c:v>
                </c:pt>
                <c:pt idx="2">
                  <c:v>0.16</c:v>
                </c:pt>
                <c:pt idx="3">
                  <c:v>9.9000000000000005E-2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450312"/>
        <c:axId val="334447960"/>
      </c:barChart>
      <c:catAx>
        <c:axId val="334450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4447960"/>
        <c:crosses val="autoZero"/>
        <c:auto val="1"/>
        <c:lblAlgn val="ctr"/>
        <c:lblOffset val="100"/>
        <c:noMultiLvlLbl val="0"/>
      </c:catAx>
      <c:valAx>
        <c:axId val="33444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445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400" b="1" dirty="0"/>
              <a:t>Cik stundas dienā pavada kopīgās aktivitātēs ar bērniem bez ekrāniem (brīvdienā)?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Sheet1!$F$154</c:f>
              <c:strCache>
                <c:ptCount val="1"/>
                <c:pt idx="0">
                  <c:v>Līdz 30 minūtēm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312208776133728E-3"/>
                  <c:y val="1.176275541156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312208776133728E-3"/>
                  <c:y val="-1.3723214646822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176275541156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Sheet1!$G$153:$J$153</c:f>
              <c:strCache>
                <c:ptCount val="4"/>
                <c:pt idx="0">
                  <c:v>0-3 gadi</c:v>
                </c:pt>
                <c:pt idx="1">
                  <c:v>4-8 gadi</c:v>
                </c:pt>
                <c:pt idx="2">
                  <c:v>9-12 gadi</c:v>
                </c:pt>
                <c:pt idx="3">
                  <c:v>13-17 gadi</c:v>
                </c:pt>
              </c:strCache>
            </c:strRef>
          </c:cat>
          <c:val>
            <c:numRef>
              <c:f>Sheet1!$G$154:$J$154</c:f>
              <c:numCache>
                <c:formatCode>0.0%</c:formatCode>
                <c:ptCount val="4"/>
                <c:pt idx="0">
                  <c:v>1.9E-2</c:v>
                </c:pt>
                <c:pt idx="1">
                  <c:v>3.4000000000000002E-2</c:v>
                </c:pt>
                <c:pt idx="2">
                  <c:v>2.1000000000000001E-2</c:v>
                </c:pt>
                <c:pt idx="3">
                  <c:v>5.8000000000000003E-2</c:v>
                </c:pt>
              </c:numCache>
            </c:numRef>
          </c:val>
        </c:ser>
        <c:ser>
          <c:idx val="1"/>
          <c:order val="1"/>
          <c:tx>
            <c:strRef>
              <c:f>Sheet1!$F$155</c:f>
              <c:strCache>
                <c:ptCount val="1"/>
                <c:pt idx="0">
                  <c:v>Līdz vienai stundai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764413311734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12208776133728E-3"/>
                  <c:y val="1.3723214646822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873252656802363E-3"/>
                  <c:y val="1.176275541156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Sheet1!$G$153:$J$153</c:f>
              <c:strCache>
                <c:ptCount val="4"/>
                <c:pt idx="0">
                  <c:v>0-3 gadi</c:v>
                </c:pt>
                <c:pt idx="1">
                  <c:v>4-8 gadi</c:v>
                </c:pt>
                <c:pt idx="2">
                  <c:v>9-12 gadi</c:v>
                </c:pt>
                <c:pt idx="3">
                  <c:v>13-17 gadi</c:v>
                </c:pt>
              </c:strCache>
            </c:strRef>
          </c:cat>
          <c:val>
            <c:numRef>
              <c:f>Sheet1!$G$155:$J$155</c:f>
              <c:numCache>
                <c:formatCode>0.0%</c:formatCode>
                <c:ptCount val="4"/>
                <c:pt idx="0">
                  <c:v>4.8000000000000001E-2</c:v>
                </c:pt>
                <c:pt idx="1">
                  <c:v>5.8000000000000003E-2</c:v>
                </c:pt>
                <c:pt idx="2">
                  <c:v>0.09</c:v>
                </c:pt>
                <c:pt idx="3">
                  <c:v>8.6999999999999994E-2</c:v>
                </c:pt>
              </c:numCache>
            </c:numRef>
          </c:val>
        </c:ser>
        <c:ser>
          <c:idx val="2"/>
          <c:order val="2"/>
          <c:tx>
            <c:strRef>
              <c:f>Sheet1!$F$156</c:f>
              <c:strCache>
                <c:ptCount val="1"/>
                <c:pt idx="0">
                  <c:v>1-2 stundas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312208776133466E-3"/>
                  <c:y val="1.176275541156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Sheet1!$G$153:$J$153</c:f>
              <c:strCache>
                <c:ptCount val="4"/>
                <c:pt idx="0">
                  <c:v>0-3 gadi</c:v>
                </c:pt>
                <c:pt idx="1">
                  <c:v>4-8 gadi</c:v>
                </c:pt>
                <c:pt idx="2">
                  <c:v>9-12 gadi</c:v>
                </c:pt>
                <c:pt idx="3">
                  <c:v>13-17 gadi</c:v>
                </c:pt>
              </c:strCache>
            </c:strRef>
          </c:cat>
          <c:val>
            <c:numRef>
              <c:f>Sheet1!$G$156:$J$156</c:f>
              <c:numCache>
                <c:formatCode>0.0%</c:formatCode>
                <c:ptCount val="4"/>
                <c:pt idx="0">
                  <c:v>4.8000000000000001E-2</c:v>
                </c:pt>
                <c:pt idx="1">
                  <c:v>0.155</c:v>
                </c:pt>
                <c:pt idx="2">
                  <c:v>0.215</c:v>
                </c:pt>
                <c:pt idx="3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Sheet1!$F$157</c:f>
              <c:strCache>
                <c:ptCount val="1"/>
                <c:pt idx="0">
                  <c:v>2-4 stundas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Sheet1!$G$153:$J$153</c:f>
              <c:strCache>
                <c:ptCount val="4"/>
                <c:pt idx="0">
                  <c:v>0-3 gadi</c:v>
                </c:pt>
                <c:pt idx="1">
                  <c:v>4-8 gadi</c:v>
                </c:pt>
                <c:pt idx="2">
                  <c:v>9-12 gadi</c:v>
                </c:pt>
                <c:pt idx="3">
                  <c:v>13-17 gadi</c:v>
                </c:pt>
              </c:strCache>
            </c:strRef>
          </c:cat>
          <c:val>
            <c:numRef>
              <c:f>Sheet1!$G$157:$J$157</c:f>
              <c:numCache>
                <c:formatCode>0.0%</c:formatCode>
                <c:ptCount val="4"/>
                <c:pt idx="0">
                  <c:v>0.20200000000000001</c:v>
                </c:pt>
                <c:pt idx="1">
                  <c:v>0.27600000000000002</c:v>
                </c:pt>
                <c:pt idx="2">
                  <c:v>0.27800000000000002</c:v>
                </c:pt>
                <c:pt idx="3">
                  <c:v>0.35499999999999998</c:v>
                </c:pt>
              </c:numCache>
            </c:numRef>
          </c:val>
        </c:ser>
        <c:ser>
          <c:idx val="4"/>
          <c:order val="4"/>
          <c:tx>
            <c:strRef>
              <c:f>Sheet1!$F$158</c:f>
              <c:strCache>
                <c:ptCount val="1"/>
                <c:pt idx="0">
                  <c:v>vairāk kā 4 stundas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Sheet1!$G$153:$J$153</c:f>
              <c:strCache>
                <c:ptCount val="4"/>
                <c:pt idx="0">
                  <c:v>0-3 gadi</c:v>
                </c:pt>
                <c:pt idx="1">
                  <c:v>4-8 gadi</c:v>
                </c:pt>
                <c:pt idx="2">
                  <c:v>9-12 gadi</c:v>
                </c:pt>
                <c:pt idx="3">
                  <c:v>13-17 gadi</c:v>
                </c:pt>
              </c:strCache>
            </c:strRef>
          </c:cat>
          <c:val>
            <c:numRef>
              <c:f>Sheet1!$G$158:$J$158</c:f>
              <c:numCache>
                <c:formatCode>0.0%</c:formatCode>
                <c:ptCount val="4"/>
                <c:pt idx="0">
                  <c:v>0.68300000000000005</c:v>
                </c:pt>
                <c:pt idx="1">
                  <c:v>0.47699999999999998</c:v>
                </c:pt>
                <c:pt idx="2">
                  <c:v>0.39600000000000002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448352"/>
        <c:axId val="334448744"/>
      </c:barChart>
      <c:catAx>
        <c:axId val="33444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4448744"/>
        <c:crosses val="autoZero"/>
        <c:auto val="1"/>
        <c:lblAlgn val="ctr"/>
        <c:lblOffset val="100"/>
        <c:noMultiLvlLbl val="0"/>
      </c:catAx>
      <c:valAx>
        <c:axId val="334448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444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200" b="1"/>
              <a:t>Kopīgās aktivitātes vecākiem ar bērniem, ārpus ekrāniem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Sheet1!$G$63</c:f>
              <c:strCache>
                <c:ptCount val="1"/>
                <c:pt idx="0">
                  <c:v>Vairākas reizes nedēļā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Sheet1!$F$64:$F$73</c:f>
              <c:strCache>
                <c:ptCount val="10"/>
                <c:pt idx="0">
                  <c:v>galda spēles, rotaļas</c:v>
                </c:pt>
                <c:pt idx="1">
                  <c:v>sadzīves darbiņi</c:v>
                </c:pt>
                <c:pt idx="2">
                  <c:v>lasīšana</c:v>
                </c:pt>
                <c:pt idx="3">
                  <c:v>ēdienreizes</c:v>
                </c:pt>
                <c:pt idx="4">
                  <c:v>sports</c:v>
                </c:pt>
                <c:pt idx="5">
                  <c:v>došanās dabā</c:v>
                </c:pt>
                <c:pt idx="6">
                  <c:v>ceļošana</c:v>
                </c:pt>
                <c:pt idx="7">
                  <c:v>kafejnīca, restorāns</c:v>
                </c:pt>
                <c:pt idx="8">
                  <c:v>veikals</c:v>
                </c:pt>
                <c:pt idx="9">
                  <c:v>kultūras pasākums</c:v>
                </c:pt>
              </c:strCache>
            </c:strRef>
          </c:cat>
          <c:val>
            <c:numRef>
              <c:f>Sheet1!$G$64:$G$73</c:f>
              <c:numCache>
                <c:formatCode>General</c:formatCode>
                <c:ptCount val="10"/>
                <c:pt idx="0">
                  <c:v>129</c:v>
                </c:pt>
                <c:pt idx="1">
                  <c:v>240</c:v>
                </c:pt>
                <c:pt idx="2">
                  <c:v>180</c:v>
                </c:pt>
                <c:pt idx="3">
                  <c:v>360</c:v>
                </c:pt>
                <c:pt idx="4">
                  <c:v>85</c:v>
                </c:pt>
                <c:pt idx="5">
                  <c:v>108</c:v>
                </c:pt>
                <c:pt idx="6">
                  <c:v>8</c:v>
                </c:pt>
                <c:pt idx="7">
                  <c:v>13</c:v>
                </c:pt>
                <c:pt idx="8">
                  <c:v>121</c:v>
                </c:pt>
                <c:pt idx="9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Sheet1!$H$63</c:f>
              <c:strCache>
                <c:ptCount val="1"/>
                <c:pt idx="0">
                  <c:v>Vairākas reizes mēnesī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Sheet1!$F$64:$F$73</c:f>
              <c:strCache>
                <c:ptCount val="10"/>
                <c:pt idx="0">
                  <c:v>galda spēles, rotaļas</c:v>
                </c:pt>
                <c:pt idx="1">
                  <c:v>sadzīves darbiņi</c:v>
                </c:pt>
                <c:pt idx="2">
                  <c:v>lasīšana</c:v>
                </c:pt>
                <c:pt idx="3">
                  <c:v>ēdienreizes</c:v>
                </c:pt>
                <c:pt idx="4">
                  <c:v>sports</c:v>
                </c:pt>
                <c:pt idx="5">
                  <c:v>došanās dabā</c:v>
                </c:pt>
                <c:pt idx="6">
                  <c:v>ceļošana</c:v>
                </c:pt>
                <c:pt idx="7">
                  <c:v>kafejnīca, restorāns</c:v>
                </c:pt>
                <c:pt idx="8">
                  <c:v>veikals</c:v>
                </c:pt>
                <c:pt idx="9">
                  <c:v>kultūras pasākums</c:v>
                </c:pt>
              </c:strCache>
            </c:strRef>
          </c:cat>
          <c:val>
            <c:numRef>
              <c:f>Sheet1!$H$64:$H$73</c:f>
              <c:numCache>
                <c:formatCode>General</c:formatCode>
                <c:ptCount val="10"/>
                <c:pt idx="0">
                  <c:v>148</c:v>
                </c:pt>
                <c:pt idx="1">
                  <c:v>127</c:v>
                </c:pt>
                <c:pt idx="2">
                  <c:v>116</c:v>
                </c:pt>
                <c:pt idx="3">
                  <c:v>26</c:v>
                </c:pt>
                <c:pt idx="4">
                  <c:v>144</c:v>
                </c:pt>
                <c:pt idx="5">
                  <c:v>185</c:v>
                </c:pt>
                <c:pt idx="6">
                  <c:v>42</c:v>
                </c:pt>
                <c:pt idx="7">
                  <c:v>129</c:v>
                </c:pt>
                <c:pt idx="8">
                  <c:v>209</c:v>
                </c:pt>
                <c:pt idx="9">
                  <c:v>64</c:v>
                </c:pt>
              </c:numCache>
            </c:numRef>
          </c:val>
        </c:ser>
        <c:ser>
          <c:idx val="2"/>
          <c:order val="2"/>
          <c:tx>
            <c:strRef>
              <c:f>Sheet1!$I$63</c:f>
              <c:strCache>
                <c:ptCount val="1"/>
                <c:pt idx="0">
                  <c:v>Vairākas reizes gadā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Sheet1!$F$64:$F$73</c:f>
              <c:strCache>
                <c:ptCount val="10"/>
                <c:pt idx="0">
                  <c:v>galda spēles, rotaļas</c:v>
                </c:pt>
                <c:pt idx="1">
                  <c:v>sadzīves darbiņi</c:v>
                </c:pt>
                <c:pt idx="2">
                  <c:v>lasīšana</c:v>
                </c:pt>
                <c:pt idx="3">
                  <c:v>ēdienreizes</c:v>
                </c:pt>
                <c:pt idx="4">
                  <c:v>sports</c:v>
                </c:pt>
                <c:pt idx="5">
                  <c:v>došanās dabā</c:v>
                </c:pt>
                <c:pt idx="6">
                  <c:v>ceļošana</c:v>
                </c:pt>
                <c:pt idx="7">
                  <c:v>kafejnīca, restorāns</c:v>
                </c:pt>
                <c:pt idx="8">
                  <c:v>veikals</c:v>
                </c:pt>
                <c:pt idx="9">
                  <c:v>kultūras pasākums</c:v>
                </c:pt>
              </c:strCache>
            </c:strRef>
          </c:cat>
          <c:val>
            <c:numRef>
              <c:f>Sheet1!$I$64:$I$73</c:f>
              <c:numCache>
                <c:formatCode>General</c:formatCode>
                <c:ptCount val="10"/>
                <c:pt idx="0">
                  <c:v>88</c:v>
                </c:pt>
                <c:pt idx="1">
                  <c:v>23</c:v>
                </c:pt>
                <c:pt idx="2">
                  <c:v>50</c:v>
                </c:pt>
                <c:pt idx="3">
                  <c:v>12</c:v>
                </c:pt>
                <c:pt idx="4">
                  <c:v>107</c:v>
                </c:pt>
                <c:pt idx="5">
                  <c:v>94</c:v>
                </c:pt>
                <c:pt idx="6">
                  <c:v>250</c:v>
                </c:pt>
                <c:pt idx="7">
                  <c:v>196</c:v>
                </c:pt>
                <c:pt idx="8">
                  <c:v>65</c:v>
                </c:pt>
                <c:pt idx="9">
                  <c:v>240</c:v>
                </c:pt>
              </c:numCache>
            </c:numRef>
          </c:val>
        </c:ser>
        <c:ser>
          <c:idx val="3"/>
          <c:order val="3"/>
          <c:tx>
            <c:strRef>
              <c:f>Sheet1!$J$63</c:f>
              <c:strCache>
                <c:ptCount val="1"/>
                <c:pt idx="0">
                  <c:v>Retāk kā reizi gadā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Sheet1!$F$64:$F$73</c:f>
              <c:strCache>
                <c:ptCount val="10"/>
                <c:pt idx="0">
                  <c:v>galda spēles, rotaļas</c:v>
                </c:pt>
                <c:pt idx="1">
                  <c:v>sadzīves darbiņi</c:v>
                </c:pt>
                <c:pt idx="2">
                  <c:v>lasīšana</c:v>
                </c:pt>
                <c:pt idx="3">
                  <c:v>ēdienreizes</c:v>
                </c:pt>
                <c:pt idx="4">
                  <c:v>sports</c:v>
                </c:pt>
                <c:pt idx="5">
                  <c:v>došanās dabā</c:v>
                </c:pt>
                <c:pt idx="6">
                  <c:v>ceļošana</c:v>
                </c:pt>
                <c:pt idx="7">
                  <c:v>kafejnīca, restorāns</c:v>
                </c:pt>
                <c:pt idx="8">
                  <c:v>veikals</c:v>
                </c:pt>
                <c:pt idx="9">
                  <c:v>kultūras pasākums</c:v>
                </c:pt>
              </c:strCache>
            </c:strRef>
          </c:cat>
          <c:val>
            <c:numRef>
              <c:f>Sheet1!$J$64:$J$73</c:f>
              <c:numCache>
                <c:formatCode>General</c:formatCode>
                <c:ptCount val="10"/>
                <c:pt idx="0">
                  <c:v>25</c:v>
                </c:pt>
                <c:pt idx="1">
                  <c:v>6</c:v>
                </c:pt>
                <c:pt idx="2">
                  <c:v>27</c:v>
                </c:pt>
                <c:pt idx="3">
                  <c:v>1</c:v>
                </c:pt>
                <c:pt idx="4">
                  <c:v>32</c:v>
                </c:pt>
                <c:pt idx="5">
                  <c:v>14</c:v>
                </c:pt>
                <c:pt idx="6">
                  <c:v>83</c:v>
                </c:pt>
                <c:pt idx="7">
                  <c:v>47</c:v>
                </c:pt>
                <c:pt idx="8">
                  <c:v>4</c:v>
                </c:pt>
                <c:pt idx="9">
                  <c:v>75</c:v>
                </c:pt>
              </c:numCache>
            </c:numRef>
          </c:val>
        </c:ser>
        <c:ser>
          <c:idx val="4"/>
          <c:order val="4"/>
          <c:tx>
            <c:strRef>
              <c:f>Sheet1!$K$63</c:f>
              <c:strCache>
                <c:ptCount val="1"/>
                <c:pt idx="0">
                  <c:v>Nekad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Sheet1!$F$64:$F$73</c:f>
              <c:strCache>
                <c:ptCount val="10"/>
                <c:pt idx="0">
                  <c:v>galda spēles, rotaļas</c:v>
                </c:pt>
                <c:pt idx="1">
                  <c:v>sadzīves darbiņi</c:v>
                </c:pt>
                <c:pt idx="2">
                  <c:v>lasīšana</c:v>
                </c:pt>
                <c:pt idx="3">
                  <c:v>ēdienreizes</c:v>
                </c:pt>
                <c:pt idx="4">
                  <c:v>sports</c:v>
                </c:pt>
                <c:pt idx="5">
                  <c:v>došanās dabā</c:v>
                </c:pt>
                <c:pt idx="6">
                  <c:v>ceļošana</c:v>
                </c:pt>
                <c:pt idx="7">
                  <c:v>kafejnīca, restorāns</c:v>
                </c:pt>
                <c:pt idx="8">
                  <c:v>veikals</c:v>
                </c:pt>
                <c:pt idx="9">
                  <c:v>kultūras pasākums</c:v>
                </c:pt>
              </c:strCache>
            </c:strRef>
          </c:cat>
          <c:val>
            <c:numRef>
              <c:f>Sheet1!$K$64:$K$73</c:f>
              <c:numCache>
                <c:formatCode>General</c:formatCode>
                <c:ptCount val="10"/>
                <c:pt idx="0">
                  <c:v>14</c:v>
                </c:pt>
                <c:pt idx="1">
                  <c:v>8</c:v>
                </c:pt>
                <c:pt idx="2">
                  <c:v>31</c:v>
                </c:pt>
                <c:pt idx="3">
                  <c:v>5</c:v>
                </c:pt>
                <c:pt idx="4">
                  <c:v>36</c:v>
                </c:pt>
                <c:pt idx="5">
                  <c:v>3</c:v>
                </c:pt>
                <c:pt idx="6">
                  <c:v>21</c:v>
                </c:pt>
                <c:pt idx="7">
                  <c:v>19</c:v>
                </c:pt>
                <c:pt idx="8">
                  <c:v>5</c:v>
                </c:pt>
                <c:pt idx="9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451096"/>
        <c:axId val="334453840"/>
      </c:barChart>
      <c:catAx>
        <c:axId val="334451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4453840"/>
        <c:crosses val="autoZero"/>
        <c:auto val="1"/>
        <c:lblAlgn val="ctr"/>
        <c:lblOffset val="100"/>
        <c:noMultiLvlLbl val="0"/>
      </c:catAx>
      <c:valAx>
        <c:axId val="33445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445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Kādām kopīgām aktivitātēm ar bērniem jūs gribētu veltīt vairāk laika?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Sheet1!$F$274</c:f>
              <c:strCache>
                <c:ptCount val="1"/>
                <c:pt idx="0">
                  <c:v>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Sheet1!$E$275:$E$285</c:f>
              <c:strCache>
                <c:ptCount val="11"/>
                <c:pt idx="0">
                  <c:v>cits</c:v>
                </c:pt>
                <c:pt idx="1">
                  <c:v>veikals</c:v>
                </c:pt>
                <c:pt idx="2">
                  <c:v>ēdienreizes</c:v>
                </c:pt>
                <c:pt idx="3">
                  <c:v>lasīšana</c:v>
                </c:pt>
                <c:pt idx="4">
                  <c:v>kafejnīca, restorāns</c:v>
                </c:pt>
                <c:pt idx="5">
                  <c:v>sadzīves darbiņi</c:v>
                </c:pt>
                <c:pt idx="6">
                  <c:v>galda spēles, rotaļas</c:v>
                </c:pt>
                <c:pt idx="7">
                  <c:v>sports</c:v>
                </c:pt>
                <c:pt idx="8">
                  <c:v>kultūras pasākums</c:v>
                </c:pt>
                <c:pt idx="9">
                  <c:v>pie dabas</c:v>
                </c:pt>
                <c:pt idx="10">
                  <c:v>ceļošana</c:v>
                </c:pt>
              </c:strCache>
            </c:strRef>
          </c:cat>
          <c:val>
            <c:numRef>
              <c:f>Sheet1!$F$275:$F$285</c:f>
              <c:numCache>
                <c:formatCode>General</c:formatCode>
                <c:ptCount val="11"/>
                <c:pt idx="0">
                  <c:v>6</c:v>
                </c:pt>
                <c:pt idx="1">
                  <c:v>26</c:v>
                </c:pt>
                <c:pt idx="2">
                  <c:v>85</c:v>
                </c:pt>
                <c:pt idx="3">
                  <c:v>88</c:v>
                </c:pt>
                <c:pt idx="4">
                  <c:v>92</c:v>
                </c:pt>
                <c:pt idx="5">
                  <c:v>132</c:v>
                </c:pt>
                <c:pt idx="6">
                  <c:v>141</c:v>
                </c:pt>
                <c:pt idx="7">
                  <c:v>183</c:v>
                </c:pt>
                <c:pt idx="8">
                  <c:v>232</c:v>
                </c:pt>
                <c:pt idx="9">
                  <c:v>248</c:v>
                </c:pt>
                <c:pt idx="10">
                  <c:v>293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2853616"/>
        <c:axId val="335364192"/>
      </c:barChart>
      <c:catAx>
        <c:axId val="33285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5364192"/>
        <c:crosses val="autoZero"/>
        <c:auto val="1"/>
        <c:lblAlgn val="ctr"/>
        <c:lblOffset val="100"/>
        <c:noMultiLvlLbl val="0"/>
      </c:catAx>
      <c:valAx>
        <c:axId val="33536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285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Kuru no aktivitātēm brīvā dabā jūs ar bērniem esat veikuši pēdējā gada laikā?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Sheet1!$E$290:$E$299</c:f>
              <c:strCache>
                <c:ptCount val="10"/>
                <c:pt idx="0">
                  <c:v>cits</c:v>
                </c:pt>
                <c:pt idx="1">
                  <c:v>laivošana</c:v>
                </c:pt>
                <c:pt idx="2">
                  <c:v>putnu vērošana</c:v>
                </c:pt>
                <c:pt idx="3">
                  <c:v>makšķerēšana</c:v>
                </c:pt>
                <c:pt idx="4">
                  <c:v>nakšņošana teltīs, dabā</c:v>
                </c:pt>
                <c:pt idx="5">
                  <c:v>sportošana dabā</c:v>
                </c:pt>
                <c:pt idx="6">
                  <c:v>sēņošana, ogošana</c:v>
                </c:pt>
                <c:pt idx="7">
                  <c:v>ziemas aktivitātes dabā</c:v>
                </c:pt>
                <c:pt idx="8">
                  <c:v>atpūta pie ūdeņiem</c:v>
                </c:pt>
                <c:pt idx="9">
                  <c:v>pastaigas, pārgājieni</c:v>
                </c:pt>
              </c:strCache>
            </c:strRef>
          </c:cat>
          <c:val>
            <c:numRef>
              <c:f>Sheet1!$F$290:$F$299</c:f>
              <c:numCache>
                <c:formatCode>General</c:formatCode>
                <c:ptCount val="10"/>
                <c:pt idx="0">
                  <c:v>10</c:v>
                </c:pt>
                <c:pt idx="1">
                  <c:v>47</c:v>
                </c:pt>
                <c:pt idx="2">
                  <c:v>76</c:v>
                </c:pt>
                <c:pt idx="3">
                  <c:v>77</c:v>
                </c:pt>
                <c:pt idx="4">
                  <c:v>84</c:v>
                </c:pt>
                <c:pt idx="5">
                  <c:v>169</c:v>
                </c:pt>
                <c:pt idx="6">
                  <c:v>200</c:v>
                </c:pt>
                <c:pt idx="7">
                  <c:v>225</c:v>
                </c:pt>
                <c:pt idx="8">
                  <c:v>263</c:v>
                </c:pt>
                <c:pt idx="9">
                  <c:v>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5358704"/>
        <c:axId val="335358312"/>
      </c:barChart>
      <c:catAx>
        <c:axId val="33535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5358312"/>
        <c:crosses val="autoZero"/>
        <c:auto val="1"/>
        <c:lblAlgn val="ctr"/>
        <c:lblOffset val="100"/>
        <c:noMultiLvlLbl val="0"/>
      </c:catAx>
      <c:valAx>
        <c:axId val="335358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535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lv-L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Vai jūsu ģimene gribētu pavadīt vienu dienu bez ekrānierīcēm?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1773286476298075"/>
                  <c:y val="-0.154424052063503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Sheet1!$E$304:$E$305</c:f>
              <c:strCache>
                <c:ptCount val="2"/>
                <c:pt idx="0">
                  <c:v>jā</c:v>
                </c:pt>
                <c:pt idx="1">
                  <c:v>nē</c:v>
                </c:pt>
              </c:strCache>
            </c:strRef>
          </c:cat>
          <c:val>
            <c:numRef>
              <c:f>Sheet1!$F$304:$F$305</c:f>
              <c:numCache>
                <c:formatCode>0.0%</c:formatCode>
                <c:ptCount val="2"/>
                <c:pt idx="0">
                  <c:v>0.82699999999999996</c:v>
                </c:pt>
                <c:pt idx="1">
                  <c:v>0.17299999999999999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400" b="1"/>
              <a:t>4-8 gadus veci bērni - stundas pie ekrāniem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Sheet2!$C$16</c:f>
              <c:strCache>
                <c:ptCount val="1"/>
                <c:pt idx="0">
                  <c:v>4-8 gadi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Sheet2!$B$17:$B$21</c:f>
              <c:strCache>
                <c:ptCount val="5"/>
                <c:pt idx="0">
                  <c:v>Neizmanto nemaz</c:v>
                </c:pt>
                <c:pt idx="1">
                  <c:v>Mazāk par 1 stundu</c:v>
                </c:pt>
                <c:pt idx="2">
                  <c:v>1-3 stundas</c:v>
                </c:pt>
                <c:pt idx="3">
                  <c:v>3-5 stundas</c:v>
                </c:pt>
                <c:pt idx="4">
                  <c:v>Vairāk kā 5 stundas</c:v>
                </c:pt>
              </c:strCache>
            </c:strRef>
          </c:cat>
          <c:val>
            <c:numRef>
              <c:f>Sheet2!$C$17:$C$21</c:f>
              <c:numCache>
                <c:formatCode>0.0%</c:formatCode>
                <c:ptCount val="5"/>
                <c:pt idx="0">
                  <c:v>1.0999999999999999E-2</c:v>
                </c:pt>
                <c:pt idx="1">
                  <c:v>0.19500000000000001</c:v>
                </c:pt>
                <c:pt idx="2">
                  <c:v>0.621</c:v>
                </c:pt>
                <c:pt idx="3">
                  <c:v>0.14399999999999999</c:v>
                </c:pt>
                <c:pt idx="4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2854400"/>
        <c:axId val="332855576"/>
      </c:barChart>
      <c:catAx>
        <c:axId val="33285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2855576"/>
        <c:crosses val="autoZero"/>
        <c:auto val="1"/>
        <c:lblAlgn val="ctr"/>
        <c:lblOffset val="100"/>
        <c:noMultiLvlLbl val="0"/>
      </c:catAx>
      <c:valAx>
        <c:axId val="332855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285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/>
              <a:t>9-12 gadus veci bērni - stundas pie ekrāniem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Sheet2!$C$23</c:f>
              <c:strCache>
                <c:ptCount val="1"/>
                <c:pt idx="0">
                  <c:v>9-12 gadi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Sheet2!$B$24:$B$28</c:f>
              <c:strCache>
                <c:ptCount val="5"/>
                <c:pt idx="0">
                  <c:v>Neizmanto nemaz</c:v>
                </c:pt>
                <c:pt idx="1">
                  <c:v>Mazāk par 1 stundu</c:v>
                </c:pt>
                <c:pt idx="2">
                  <c:v>1-3 stundas</c:v>
                </c:pt>
                <c:pt idx="3">
                  <c:v>3-5 stundas</c:v>
                </c:pt>
                <c:pt idx="4">
                  <c:v>Vairāk kā 5 stundas</c:v>
                </c:pt>
              </c:strCache>
            </c:strRef>
          </c:cat>
          <c:val>
            <c:numRef>
              <c:f>Sheet2!$C$24:$C$28</c:f>
              <c:numCache>
                <c:formatCode>0.0%</c:formatCode>
                <c:ptCount val="5"/>
                <c:pt idx="0">
                  <c:v>0</c:v>
                </c:pt>
                <c:pt idx="1">
                  <c:v>9.7000000000000003E-2</c:v>
                </c:pt>
                <c:pt idx="2">
                  <c:v>0.56899999999999995</c:v>
                </c:pt>
                <c:pt idx="3">
                  <c:v>0.25700000000000001</c:v>
                </c:pt>
                <c:pt idx="4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7524592"/>
        <c:axId val="237525376"/>
      </c:barChart>
      <c:catAx>
        <c:axId val="23752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37525376"/>
        <c:crosses val="autoZero"/>
        <c:auto val="1"/>
        <c:lblAlgn val="ctr"/>
        <c:lblOffset val="100"/>
        <c:noMultiLvlLbl val="0"/>
      </c:catAx>
      <c:valAx>
        <c:axId val="23752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3752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/>
              <a:t>13-17 gadus veci bērni - stundas pie ekrāniem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Sheet2!$C$35</c:f>
              <c:strCache>
                <c:ptCount val="1"/>
                <c:pt idx="0">
                  <c:v>13-17 gadi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Sheet2!$B$36:$B$40</c:f>
              <c:strCache>
                <c:ptCount val="5"/>
                <c:pt idx="0">
                  <c:v>Neizmanto nemaz</c:v>
                </c:pt>
                <c:pt idx="1">
                  <c:v>Mazāk par 1 stundu</c:v>
                </c:pt>
                <c:pt idx="2">
                  <c:v>1-3 stundas</c:v>
                </c:pt>
                <c:pt idx="3">
                  <c:v>3-5 stundas</c:v>
                </c:pt>
                <c:pt idx="4">
                  <c:v>Vairāk kā 5 stundas</c:v>
                </c:pt>
              </c:strCache>
            </c:strRef>
          </c:cat>
          <c:val>
            <c:numRef>
              <c:f>Sheet2!$C$36:$C$40</c:f>
              <c:numCache>
                <c:formatCode>0.0%</c:formatCode>
                <c:ptCount val="5"/>
                <c:pt idx="0">
                  <c:v>1.2E-2</c:v>
                </c:pt>
                <c:pt idx="1">
                  <c:v>1.7000000000000001E-2</c:v>
                </c:pt>
                <c:pt idx="2">
                  <c:v>0.38400000000000001</c:v>
                </c:pt>
                <c:pt idx="3">
                  <c:v>0.38400000000000001</c:v>
                </c:pt>
                <c:pt idx="4">
                  <c:v>0.186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4449136"/>
        <c:axId val="334452664"/>
      </c:barChart>
      <c:catAx>
        <c:axId val="33444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4452664"/>
        <c:crosses val="autoZero"/>
        <c:auto val="1"/>
        <c:lblAlgn val="ctr"/>
        <c:lblOffset val="100"/>
        <c:noMultiLvlLbl val="0"/>
      </c:catAx>
      <c:valAx>
        <c:axId val="334452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444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400" b="1" dirty="0"/>
              <a:t>Vecāki pie ekrāniem </a:t>
            </a:r>
            <a:br>
              <a:rPr lang="lv-LV" sz="2400" b="1" dirty="0"/>
            </a:br>
            <a:r>
              <a:rPr lang="lv-LV" sz="2400" dirty="0"/>
              <a:t>(stundas dienā, ārpus darbalaika)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Sheet1!$F$45</c:f>
              <c:strCache>
                <c:ptCount val="1"/>
                <c:pt idx="0">
                  <c:v>Stundas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Sheet1!$E$46:$E$50</c:f>
              <c:strCache>
                <c:ptCount val="5"/>
                <c:pt idx="0">
                  <c:v>neizmantoju nemaz</c:v>
                </c:pt>
                <c:pt idx="1">
                  <c:v>mazāk par 1 stundu</c:v>
                </c:pt>
                <c:pt idx="2">
                  <c:v>1-3 stundas</c:v>
                </c:pt>
                <c:pt idx="3">
                  <c:v>3-5 stundas</c:v>
                </c:pt>
                <c:pt idx="4">
                  <c:v>vairāk kā 5 stundas</c:v>
                </c:pt>
              </c:strCache>
            </c:strRef>
          </c:cat>
          <c:val>
            <c:numRef>
              <c:f>Sheet1!$F$46:$F$50</c:f>
              <c:numCache>
                <c:formatCode>0.0%</c:formatCode>
                <c:ptCount val="5"/>
                <c:pt idx="0">
                  <c:v>2E-3</c:v>
                </c:pt>
                <c:pt idx="1">
                  <c:v>0.13900000000000001</c:v>
                </c:pt>
                <c:pt idx="2">
                  <c:v>0.49299999999999999</c:v>
                </c:pt>
                <c:pt idx="3">
                  <c:v>0.188</c:v>
                </c:pt>
                <c:pt idx="4">
                  <c:v>0.17799999999999999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4454624"/>
        <c:axId val="334449920"/>
      </c:barChart>
      <c:catAx>
        <c:axId val="3344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4449920"/>
        <c:crosses val="autoZero"/>
        <c:auto val="1"/>
        <c:lblAlgn val="ctr"/>
        <c:lblOffset val="100"/>
        <c:noMultiLvlLbl val="0"/>
      </c:catAx>
      <c:valAx>
        <c:axId val="33444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44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189566929133858"/>
          <c:y val="0.4861111111111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Sheet2!$C$76</c:f>
              <c:strCache>
                <c:ptCount val="1"/>
                <c:pt idx="0">
                  <c:v>13-17 gadi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4999999999999997E-2"/>
                  <c:y val="-1.85185185185185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888888888888912E-2"/>
                  <c:y val="-5.55555555555555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249463973532057E-2"/>
                  <c:y val="-0.125608903778875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-0.11111111111111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Sheet2!$B$77:$B$80</c:f>
              <c:strCache>
                <c:ptCount val="4"/>
                <c:pt idx="0">
                  <c:v>nekontrolē</c:v>
                </c:pt>
                <c:pt idx="1">
                  <c:v>noteikumi</c:v>
                </c:pt>
                <c:pt idx="2">
                  <c:v>vecāka klātbūtne</c:v>
                </c:pt>
                <c:pt idx="3">
                  <c:v>vecāks izvēlas saturu</c:v>
                </c:pt>
              </c:strCache>
            </c:strRef>
          </c:cat>
          <c:val>
            <c:numRef>
              <c:f>Sheet2!$C$77:$C$80</c:f>
              <c:numCache>
                <c:formatCode>General</c:formatCode>
                <c:ptCount val="4"/>
                <c:pt idx="0">
                  <c:v>53.7</c:v>
                </c:pt>
                <c:pt idx="1">
                  <c:v>38.4</c:v>
                </c:pt>
                <c:pt idx="2">
                  <c:v>5.0999999999999996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364605667989228"/>
          <c:y val="0.48826752565337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Sheet2!$C$68</c:f>
              <c:strCache>
                <c:ptCount val="1"/>
                <c:pt idx="0">
                  <c:v>9-12 gadi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2222222222222118E-2"/>
                  <c:y val="-6.94444444444444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999999999999991"/>
                  <c:y val="-2.77777777777778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1666666666666688E-2"/>
                  <c:y val="-7.407407407407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777777777779E-3"/>
                  <c:y val="-0.129629629629629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Sheet2!$B$69:$B$72</c:f>
              <c:strCache>
                <c:ptCount val="4"/>
                <c:pt idx="0">
                  <c:v>nekontrolē</c:v>
                </c:pt>
                <c:pt idx="1">
                  <c:v>noteikumi</c:v>
                </c:pt>
                <c:pt idx="2">
                  <c:v>vecāka klātbūtne</c:v>
                </c:pt>
                <c:pt idx="3">
                  <c:v>vecāks izvēlas saturu</c:v>
                </c:pt>
              </c:strCache>
            </c:strRef>
          </c:cat>
          <c:val>
            <c:numRef>
              <c:f>Sheet2!$C$69:$C$72</c:f>
              <c:numCache>
                <c:formatCode>General</c:formatCode>
                <c:ptCount val="4"/>
                <c:pt idx="0">
                  <c:v>22.6</c:v>
                </c:pt>
                <c:pt idx="1">
                  <c:v>49.1</c:v>
                </c:pt>
                <c:pt idx="2">
                  <c:v>21.4</c:v>
                </c:pt>
                <c:pt idx="3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900070440118796"/>
          <c:y val="0.48796603985083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Sheet2!$C$61</c:f>
              <c:strCache>
                <c:ptCount val="1"/>
                <c:pt idx="0">
                  <c:v>4-8 gadi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0555555555555454E-2"/>
                  <c:y val="-9.72222222222222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33333333333334"/>
                  <c:y val="-2.77777777777778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444444444444442E-2"/>
                  <c:y val="-2.31481481481482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5555555555608E-2"/>
                  <c:y val="-0.11111111111111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Sheet2!$B$62:$B$65</c:f>
              <c:strCache>
                <c:ptCount val="4"/>
                <c:pt idx="0">
                  <c:v>nekontrolē</c:v>
                </c:pt>
                <c:pt idx="1">
                  <c:v>noteikumi</c:v>
                </c:pt>
                <c:pt idx="2">
                  <c:v>vecāka klātbūtne</c:v>
                </c:pt>
                <c:pt idx="3">
                  <c:v>vecāks izvēlas saturu</c:v>
                </c:pt>
              </c:strCache>
            </c:strRef>
          </c:cat>
          <c:val>
            <c:numRef>
              <c:f>Sheet2!$C$62:$C$65</c:f>
              <c:numCache>
                <c:formatCode>General</c:formatCode>
                <c:ptCount val="4"/>
                <c:pt idx="0">
                  <c:v>7.4</c:v>
                </c:pt>
                <c:pt idx="1">
                  <c:v>39.5</c:v>
                </c:pt>
                <c:pt idx="2">
                  <c:v>36.6</c:v>
                </c:pt>
                <c:pt idx="3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dirty="0"/>
              <a:t>0-3 </a:t>
            </a:r>
            <a:r>
              <a:rPr lang="lv-LV" sz="1800" b="1" dirty="0" smtClean="0"/>
              <a:t>gadi </a:t>
            </a:r>
            <a:endParaRPr lang="lv-LV" sz="1800" b="1" dirty="0"/>
          </a:p>
        </c:rich>
      </c:tx>
      <c:layout>
        <c:manualLayout>
          <c:xMode val="edge"/>
          <c:yMode val="edge"/>
          <c:x val="0.44625088530600338"/>
          <c:y val="0.50845154824731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Sheet2!$C$54</c:f>
              <c:strCache>
                <c:ptCount val="1"/>
                <c:pt idx="0">
                  <c:v>0-3 gadi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286380869057979E-3"/>
                  <c:y val="-0.127338193536131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388888888888889"/>
                  <c:y val="-8.79629629629630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777777777777778"/>
                  <c:y val="1.85185185185186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4166666666666669"/>
                  <c:y val="9.259259259259173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Sheet2!$B$55:$B$58</c:f>
              <c:strCache>
                <c:ptCount val="4"/>
                <c:pt idx="0">
                  <c:v>nekontrolē</c:v>
                </c:pt>
                <c:pt idx="1">
                  <c:v>noteikumi</c:v>
                </c:pt>
                <c:pt idx="2">
                  <c:v>vecāka klātbūtne</c:v>
                </c:pt>
                <c:pt idx="3">
                  <c:v>vecāks izvēlas saturu</c:v>
                </c:pt>
              </c:strCache>
            </c:strRef>
          </c:cat>
          <c:val>
            <c:numRef>
              <c:f>Sheet2!$C$55:$C$58</c:f>
              <c:numCache>
                <c:formatCode>General</c:formatCode>
                <c:ptCount val="4"/>
                <c:pt idx="0">
                  <c:v>1.7</c:v>
                </c:pt>
                <c:pt idx="1">
                  <c:v>19.3</c:v>
                </c:pt>
                <c:pt idx="2">
                  <c:v>43.7</c:v>
                </c:pt>
                <c:pt idx="3">
                  <c:v>35.299999999999997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15717-0C6D-492D-A8FD-8A4A63AE7553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9B200-B5F9-4F85-AD59-CF3F6B608D0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0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598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39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254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503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423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906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838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512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985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831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980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BD9F3-C83E-4274-B0FD-85BAA3BDFF11}" type="datetimeFigureOut">
              <a:rPr lang="lv-LV" smtClean="0"/>
              <a:t>07.06.2017.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B5C18-882C-4227-9440-5589CEDA3F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815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04" y="0"/>
            <a:ext cx="4662796" cy="6857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883" y="1457192"/>
            <a:ext cx="3928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+mj-lt"/>
              </a:rPr>
              <a:t>Kampaņa «Ārā no ekrāniem, kopā pa īstam»</a:t>
            </a:r>
          </a:p>
          <a:p>
            <a:endParaRPr lang="lv-LV" sz="2400" dirty="0">
              <a:latin typeface="+mj-lt"/>
            </a:endParaRPr>
          </a:p>
          <a:p>
            <a:r>
              <a:rPr lang="lv-LV" sz="2400" b="1" dirty="0">
                <a:latin typeface="+mj-lt"/>
              </a:rPr>
              <a:t>Mērķis</a:t>
            </a:r>
            <a:r>
              <a:rPr lang="lv-LV" sz="2400" dirty="0">
                <a:latin typeface="+mj-lt"/>
              </a:rPr>
              <a:t>: </a:t>
            </a:r>
            <a:r>
              <a:rPr lang="lv-LV" sz="2400" dirty="0" smtClean="0">
                <a:latin typeface="+mj-lt"/>
              </a:rPr>
              <a:t>aicināt ģimenes veltīt cits citam vairāk nedalītas uzmanības, izvērtēt savus </a:t>
            </a:r>
            <a:r>
              <a:rPr lang="lv-LV" sz="2400" dirty="0" err="1" smtClean="0">
                <a:latin typeface="+mj-lt"/>
              </a:rPr>
              <a:t>ekrānierīču</a:t>
            </a:r>
            <a:r>
              <a:rPr lang="lv-LV" sz="2400" dirty="0" smtClean="0">
                <a:latin typeface="+mj-lt"/>
              </a:rPr>
              <a:t> lietošanas ieradumus</a:t>
            </a:r>
          </a:p>
          <a:p>
            <a:endParaRPr lang="lv-LV" sz="2400" dirty="0" smtClean="0">
              <a:latin typeface="+mj-lt"/>
            </a:endParaRPr>
          </a:p>
          <a:p>
            <a:r>
              <a:rPr lang="lv-LV" sz="2400" b="1" dirty="0">
                <a:latin typeface="+mj-lt"/>
              </a:rPr>
              <a:t>Rīko</a:t>
            </a:r>
            <a:r>
              <a:rPr lang="lv-LV" sz="2400" dirty="0">
                <a:latin typeface="+mj-lt"/>
              </a:rPr>
              <a:t>: «Centrs Dardedze» un «Latvijas valsts meži»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963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492300"/>
              </p:ext>
            </p:extLst>
          </p:nvPr>
        </p:nvGraphicFramePr>
        <p:xfrm>
          <a:off x="321971" y="386366"/>
          <a:ext cx="8564452" cy="528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03031" y="5794144"/>
            <a:ext cx="8912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dirty="0" smtClean="0">
                <a:latin typeface="Arial" panose="020B0604020202020204" pitchFamily="34" charset="0"/>
                <a:ea typeface="Calibri" panose="020F0502020204030204" pitchFamily="34" charset="0"/>
              </a:rPr>
              <a:t>47,1% vecāku darba 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dienās </a:t>
            </a:r>
            <a:r>
              <a:rPr lang="lv-LV" dirty="0" smtClean="0">
                <a:latin typeface="Arial" panose="020B0604020202020204" pitchFamily="34" charset="0"/>
                <a:ea typeface="Calibri" panose="020F0502020204030204" pitchFamily="34" charset="0"/>
              </a:rPr>
              <a:t>kopīgās 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aktivitātēs ar bērnu </a:t>
            </a:r>
            <a:r>
              <a:rPr lang="lv-LV" dirty="0" smtClean="0">
                <a:latin typeface="Arial" panose="020B0604020202020204" pitchFamily="34" charset="0"/>
                <a:ea typeface="Calibri" panose="020F0502020204030204" pitchFamily="34" charset="0"/>
              </a:rPr>
              <a:t>pavada 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līdz vienai </a:t>
            </a:r>
            <a:r>
              <a:rPr lang="lv-LV" dirty="0" smtClean="0">
                <a:latin typeface="Arial" panose="020B0604020202020204" pitchFamily="34" charset="0"/>
                <a:ea typeface="Calibri" panose="020F0502020204030204" pitchFamily="34" charset="0"/>
              </a:rPr>
              <a:t>stundai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800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459086"/>
              </p:ext>
            </p:extLst>
          </p:nvPr>
        </p:nvGraphicFramePr>
        <p:xfrm>
          <a:off x="128789" y="154545"/>
          <a:ext cx="9015211" cy="59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28789" y="6185911"/>
            <a:ext cx="8731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dirty="0" smtClean="0">
                <a:latin typeface="Arial" panose="020B0604020202020204" pitchFamily="34" charset="0"/>
                <a:ea typeface="Calibri" panose="020F0502020204030204" pitchFamily="34" charset="0"/>
              </a:rPr>
              <a:t>Brīvdienās 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72,9% vecāku kopīgās nodarbēs ar bērniem pavada vairāk nekā 2 stundas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705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128344"/>
              </p:ext>
            </p:extLst>
          </p:nvPr>
        </p:nvGraphicFramePr>
        <p:xfrm>
          <a:off x="206063" y="489397"/>
          <a:ext cx="8641724" cy="567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6366" y="6168980"/>
            <a:ext cx="857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000" b="1" dirty="0" smtClean="0"/>
              <a:t>Biežākās kopīgās nodarbes vecākiem ar bēriem ir – ēdienreizes, sadzīves darbi, lasīšana.</a:t>
            </a:r>
            <a:endParaRPr lang="lv-LV" sz="2000" b="1" dirty="0"/>
          </a:p>
        </p:txBody>
      </p:sp>
    </p:spTree>
    <p:extLst>
      <p:ext uri="{BB962C8B-B14F-4D97-AF65-F5344CB8AC3E}">
        <p14:creationId xmlns:p14="http://schemas.microsoft.com/office/powerpoint/2010/main" val="20760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708563"/>
              </p:ext>
            </p:extLst>
          </p:nvPr>
        </p:nvGraphicFramePr>
        <p:xfrm>
          <a:off x="476518" y="476517"/>
          <a:ext cx="8190964" cy="59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1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063280"/>
              </p:ext>
            </p:extLst>
          </p:nvPr>
        </p:nvGraphicFramePr>
        <p:xfrm>
          <a:off x="218941" y="309093"/>
          <a:ext cx="8590208" cy="629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0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929903"/>
              </p:ext>
            </p:extLst>
          </p:nvPr>
        </p:nvGraphicFramePr>
        <p:xfrm>
          <a:off x="540913" y="631065"/>
          <a:ext cx="7778839" cy="535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51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latin typeface="+mn-lt"/>
              </a:rPr>
              <a:t>Aicinām doties ārā!</a:t>
            </a:r>
            <a:endParaRPr lang="lv-LV" dirty="0"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9144000" cy="4787174"/>
          </a:xfrm>
        </p:spPr>
      </p:pic>
    </p:spTree>
    <p:extLst>
      <p:ext uri="{BB962C8B-B14F-4D97-AF65-F5344CB8AC3E}">
        <p14:creationId xmlns:p14="http://schemas.microsoft.com/office/powerpoint/2010/main" val="22856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Aptauja: ģimene un brīvais laiks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Izlase – 404 respondenti (vecāki, kam ir bērni vecumā līdz 17 gadiem)</a:t>
            </a:r>
          </a:p>
          <a:p>
            <a:r>
              <a:rPr lang="lv-LV" dirty="0" smtClean="0"/>
              <a:t>Aptaujas veikšanas laiks – 2017.gada aprīlis</a:t>
            </a:r>
          </a:p>
          <a:p>
            <a:r>
              <a:rPr lang="lv-LV" dirty="0" smtClean="0"/>
              <a:t>Aptauju veica «</a:t>
            </a:r>
            <a:r>
              <a:rPr lang="lv-LV" dirty="0" err="1" smtClean="0"/>
              <a:t>SolidData</a:t>
            </a:r>
            <a:r>
              <a:rPr lang="lv-LV" dirty="0" smtClean="0"/>
              <a:t>»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24" y="5569070"/>
            <a:ext cx="1288930" cy="1288930"/>
          </a:xfrm>
          <a:prstGeom prst="rect">
            <a:avLst/>
          </a:prstGeom>
        </p:spPr>
      </p:pic>
      <p:pic>
        <p:nvPicPr>
          <p:cNvPr id="7" name="Picture 4" descr="http://www.lvm.lv/images/lvm/Par_mums/Foto_un_simbolika/LVM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54" y="5532498"/>
            <a:ext cx="2636027" cy="12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341648"/>
              </p:ext>
            </p:extLst>
          </p:nvPr>
        </p:nvGraphicFramePr>
        <p:xfrm>
          <a:off x="463639" y="167426"/>
          <a:ext cx="8216722" cy="55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425" y="5962919"/>
            <a:ext cx="897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b="1" dirty="0"/>
              <a:t>Vecumā līdz 3 gadiem 73,1% bērnu lieto </a:t>
            </a:r>
            <a:r>
              <a:rPr lang="lv-LV" sz="2000" b="1" dirty="0" err="1" smtClean="0"/>
              <a:t>ekrānierīces</a:t>
            </a:r>
            <a:r>
              <a:rPr lang="lv-LV" sz="2000" b="1" dirty="0" smtClean="0"/>
              <a:t>, 46,1</a:t>
            </a:r>
            <a:r>
              <a:rPr lang="lv-LV" sz="2000" b="1" dirty="0"/>
              <a:t>% - vairāk kā stundu </a:t>
            </a:r>
            <a:r>
              <a:rPr lang="lv-LV" sz="2000" b="1" dirty="0" smtClean="0"/>
              <a:t>dienā</a:t>
            </a:r>
            <a:endParaRPr lang="lv-LV" sz="2000" b="1" dirty="0"/>
          </a:p>
        </p:txBody>
      </p:sp>
    </p:spTree>
    <p:extLst>
      <p:ext uri="{BB962C8B-B14F-4D97-AF65-F5344CB8AC3E}">
        <p14:creationId xmlns:p14="http://schemas.microsoft.com/office/powerpoint/2010/main" val="32809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28422"/>
              </p:ext>
            </p:extLst>
          </p:nvPr>
        </p:nvGraphicFramePr>
        <p:xfrm>
          <a:off x="231819" y="257578"/>
          <a:ext cx="8744755" cy="595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1819" y="6207617"/>
            <a:ext cx="891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b="1" dirty="0" smtClean="0"/>
              <a:t>4-8 g. 99</a:t>
            </a:r>
            <a:r>
              <a:rPr lang="lv-LV" sz="2000" b="1" dirty="0"/>
              <a:t>% lieto </a:t>
            </a:r>
            <a:r>
              <a:rPr lang="lv-LV" sz="2000" b="1" dirty="0" err="1"/>
              <a:t>ekrānierīces</a:t>
            </a:r>
            <a:r>
              <a:rPr lang="lv-LV" sz="2000" b="1" dirty="0"/>
              <a:t>, 79,4% vairāk kā stundu dienā, </a:t>
            </a:r>
            <a:r>
              <a:rPr lang="lv-LV" sz="2000" b="1" dirty="0" smtClean="0"/>
              <a:t>16,7 % </a:t>
            </a:r>
            <a:r>
              <a:rPr lang="lv-LV" sz="2000" b="1" dirty="0"/>
              <a:t>vairāk kā 3 stundas </a:t>
            </a:r>
            <a:r>
              <a:rPr lang="lv-LV" sz="2000" b="1" dirty="0" smtClean="0"/>
              <a:t>dienā</a:t>
            </a:r>
            <a:endParaRPr lang="lv-LV" sz="2000" b="1" dirty="0"/>
          </a:p>
        </p:txBody>
      </p:sp>
    </p:spTree>
    <p:extLst>
      <p:ext uri="{BB962C8B-B14F-4D97-AF65-F5344CB8AC3E}">
        <p14:creationId xmlns:p14="http://schemas.microsoft.com/office/powerpoint/2010/main" val="22385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13128"/>
              </p:ext>
            </p:extLst>
          </p:nvPr>
        </p:nvGraphicFramePr>
        <p:xfrm>
          <a:off x="128789" y="193183"/>
          <a:ext cx="8796269" cy="587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1819" y="6207617"/>
            <a:ext cx="891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b="1" dirty="0" smtClean="0"/>
              <a:t>9-12 g. 25,7% </a:t>
            </a:r>
            <a:r>
              <a:rPr lang="lv-LV" sz="2000" b="1" dirty="0"/>
              <a:t>vairāk kā 3 stundas </a:t>
            </a:r>
            <a:r>
              <a:rPr lang="lv-LV" sz="2000" b="1" dirty="0" smtClean="0"/>
              <a:t>dienā, 7,6% jau vairāk kā 5 stundas dienā</a:t>
            </a:r>
            <a:endParaRPr lang="lv-LV" sz="2000" b="1" dirty="0"/>
          </a:p>
        </p:txBody>
      </p:sp>
    </p:spTree>
    <p:extLst>
      <p:ext uri="{BB962C8B-B14F-4D97-AF65-F5344CB8AC3E}">
        <p14:creationId xmlns:p14="http://schemas.microsoft.com/office/powerpoint/2010/main" val="26541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51059"/>
              </p:ext>
            </p:extLst>
          </p:nvPr>
        </p:nvGraphicFramePr>
        <p:xfrm>
          <a:off x="231820" y="90152"/>
          <a:ext cx="8641724" cy="595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1819" y="6207617"/>
            <a:ext cx="891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b="1" dirty="0" smtClean="0"/>
              <a:t>13-17 g. jau 18,6% vairāk kā 5 stundas dienā</a:t>
            </a:r>
            <a:endParaRPr lang="lv-LV" sz="2000" b="1" dirty="0"/>
          </a:p>
        </p:txBody>
      </p:sp>
    </p:spTree>
    <p:extLst>
      <p:ext uri="{BB962C8B-B14F-4D97-AF65-F5344CB8AC3E}">
        <p14:creationId xmlns:p14="http://schemas.microsoft.com/office/powerpoint/2010/main" val="15541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910699"/>
              </p:ext>
            </p:extLst>
          </p:nvPr>
        </p:nvGraphicFramePr>
        <p:xfrm>
          <a:off x="901521" y="759853"/>
          <a:ext cx="7598535" cy="524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819" y="6207617"/>
            <a:ext cx="891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b="1" dirty="0" smtClean="0"/>
              <a:t>17,8% vecāku ekrānos pavada vairāk kā 5 stundas dienā</a:t>
            </a:r>
            <a:endParaRPr lang="lv-LV" sz="2000" b="1" dirty="0"/>
          </a:p>
        </p:txBody>
      </p:sp>
    </p:spTree>
    <p:extLst>
      <p:ext uri="{BB962C8B-B14F-4D97-AF65-F5344CB8AC3E}">
        <p14:creationId xmlns:p14="http://schemas.microsoft.com/office/powerpoint/2010/main" val="27007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" y="6194738"/>
            <a:ext cx="8989454" cy="66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3" name="TextBox 2"/>
          <p:cNvSpPr txBox="1"/>
          <p:nvPr/>
        </p:nvSpPr>
        <p:spPr>
          <a:xfrm>
            <a:off x="437881" y="6194738"/>
            <a:ext cx="857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000" b="1" dirty="0" err="1" smtClean="0"/>
              <a:t>Ekrānierīču</a:t>
            </a:r>
            <a:r>
              <a:rPr lang="lv-LV" sz="2000" b="1" dirty="0" smtClean="0"/>
              <a:t> lietošanas kontrole – no cik gadiem nekontrolē nemaz?</a:t>
            </a:r>
            <a:endParaRPr lang="lv-LV" sz="20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609961"/>
              </p:ext>
            </p:extLst>
          </p:nvPr>
        </p:nvGraphicFramePr>
        <p:xfrm>
          <a:off x="3979572" y="3039415"/>
          <a:ext cx="4900411" cy="303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557274"/>
              </p:ext>
            </p:extLst>
          </p:nvPr>
        </p:nvGraphicFramePr>
        <p:xfrm>
          <a:off x="154546" y="3036197"/>
          <a:ext cx="4803820" cy="301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7840"/>
              </p:ext>
            </p:extLst>
          </p:nvPr>
        </p:nvGraphicFramePr>
        <p:xfrm>
          <a:off x="3857222" y="180304"/>
          <a:ext cx="4836018" cy="301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078807"/>
              </p:ext>
            </p:extLst>
          </p:nvPr>
        </p:nvGraphicFramePr>
        <p:xfrm>
          <a:off x="154546" y="297455"/>
          <a:ext cx="4803820" cy="289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21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475486"/>
              </p:ext>
            </p:extLst>
          </p:nvPr>
        </p:nvGraphicFramePr>
        <p:xfrm>
          <a:off x="167425" y="489397"/>
          <a:ext cx="8693240" cy="585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0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356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Aptauja: ģimene un brīvais laiks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Aicinām doties ārā!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Aptauja: ģimenes un brīvais laiks</dc:title>
  <dc:creator>Anda Avena</dc:creator>
  <cp:lastModifiedBy>Anda Avena</cp:lastModifiedBy>
  <cp:revision>34</cp:revision>
  <dcterms:created xsi:type="dcterms:W3CDTF">2017-04-27T08:40:20Z</dcterms:created>
  <dcterms:modified xsi:type="dcterms:W3CDTF">2017-06-07T10:09:08Z</dcterms:modified>
</cp:coreProperties>
</file>